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Lst>
  <p:notesMasterIdLst>
    <p:notesMasterId r:id="rId64"/>
  </p:notesMasterIdLst>
  <p:handoutMasterIdLst>
    <p:handoutMasterId r:id="rId65"/>
  </p:handoutMasterIdLst>
  <p:sldIdLst>
    <p:sldId id="272" r:id="rId5"/>
    <p:sldId id="358" r:id="rId6"/>
    <p:sldId id="298" r:id="rId7"/>
    <p:sldId id="353" r:id="rId8"/>
    <p:sldId id="355" r:id="rId9"/>
    <p:sldId id="356" r:id="rId10"/>
    <p:sldId id="357" r:id="rId11"/>
    <p:sldId id="361" r:id="rId12"/>
    <p:sldId id="434" r:id="rId13"/>
    <p:sldId id="435" r:id="rId14"/>
    <p:sldId id="475" r:id="rId15"/>
    <p:sldId id="437" r:id="rId16"/>
    <p:sldId id="438" r:id="rId17"/>
    <p:sldId id="439" r:id="rId18"/>
    <p:sldId id="440" r:id="rId19"/>
    <p:sldId id="441" r:id="rId20"/>
    <p:sldId id="442" r:id="rId21"/>
    <p:sldId id="443" r:id="rId22"/>
    <p:sldId id="476" r:id="rId23"/>
    <p:sldId id="444" r:id="rId24"/>
    <p:sldId id="445" r:id="rId25"/>
    <p:sldId id="446" r:id="rId26"/>
    <p:sldId id="447" r:id="rId27"/>
    <p:sldId id="477" r:id="rId28"/>
    <p:sldId id="448" r:id="rId29"/>
    <p:sldId id="449" r:id="rId30"/>
    <p:sldId id="451" r:id="rId31"/>
    <p:sldId id="454" r:id="rId32"/>
    <p:sldId id="457" r:id="rId33"/>
    <p:sldId id="485" r:id="rId34"/>
    <p:sldId id="481" r:id="rId35"/>
    <p:sldId id="482" r:id="rId36"/>
    <p:sldId id="483" r:id="rId37"/>
    <p:sldId id="484" r:id="rId38"/>
    <p:sldId id="486" r:id="rId39"/>
    <p:sldId id="487" r:id="rId40"/>
    <p:sldId id="488" r:id="rId41"/>
    <p:sldId id="489" r:id="rId42"/>
    <p:sldId id="490" r:id="rId43"/>
    <p:sldId id="478" r:id="rId44"/>
    <p:sldId id="458" r:id="rId45"/>
    <p:sldId id="460" r:id="rId46"/>
    <p:sldId id="479" r:id="rId47"/>
    <p:sldId id="461" r:id="rId48"/>
    <p:sldId id="364" r:id="rId49"/>
    <p:sldId id="429" r:id="rId50"/>
    <p:sldId id="366" r:id="rId51"/>
    <p:sldId id="371" r:id="rId52"/>
    <p:sldId id="372" r:id="rId53"/>
    <p:sldId id="373" r:id="rId54"/>
    <p:sldId id="382" r:id="rId55"/>
    <p:sldId id="396" r:id="rId56"/>
    <p:sldId id="397" r:id="rId57"/>
    <p:sldId id="425" r:id="rId58"/>
    <p:sldId id="417" r:id="rId59"/>
    <p:sldId id="418" r:id="rId60"/>
    <p:sldId id="419" r:id="rId61"/>
    <p:sldId id="420" r:id="rId62"/>
    <p:sldId id="421" r:id="rId6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2896">
          <p15:clr>
            <a:srgbClr val="A4A3A4"/>
          </p15:clr>
        </p15:guide>
        <p15:guide id="4" orient="horz" pos="1030">
          <p15:clr>
            <a:srgbClr val="A4A3A4"/>
          </p15:clr>
        </p15:guide>
        <p15:guide id="5" pos="2891">
          <p15:clr>
            <a:srgbClr val="A4A3A4"/>
          </p15:clr>
        </p15:guide>
        <p15:guide id="6" pos="71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3135"/>
    <a:srgbClr val="505050"/>
    <a:srgbClr val="0E0048"/>
    <a:srgbClr val="41463F"/>
    <a:srgbClr val="B2B5B6"/>
    <a:srgbClr val="4560B5"/>
    <a:srgbClr val="6A79C4"/>
    <a:srgbClr val="191966"/>
    <a:srgbClr val="253587"/>
    <a:srgbClr val="4962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ABE507-D602-450F-BF9C-0874EA736C17}" v="194" dt="2025-12-05T18:10:10.3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5" autoAdjust="0"/>
    <p:restoredTop sz="96362" autoAdjust="0"/>
  </p:normalViewPr>
  <p:slideViewPr>
    <p:cSldViewPr snapToGrid="0" snapToObjects="1">
      <p:cViewPr varScale="1">
        <p:scale>
          <a:sx n="111" d="100"/>
          <a:sy n="111" d="100"/>
        </p:scale>
        <p:origin x="1938" y="96"/>
      </p:cViewPr>
      <p:guideLst>
        <p:guide orient="horz" pos="2160"/>
        <p:guide pos="2880"/>
        <p:guide pos="2896"/>
        <p:guide orient="horz" pos="1030"/>
        <p:guide pos="2891"/>
        <p:guide pos="71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51" d="100"/>
          <a:sy n="51" d="100"/>
        </p:scale>
        <p:origin x="-2333" y="-8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92AEA-BAB1-4FBD-B5E7-51D870D887A3}" type="doc">
      <dgm:prSet loTypeId="urn:microsoft.com/office/officeart/2005/8/layout/chevron1" loCatId="process" qsTypeId="urn:microsoft.com/office/officeart/2005/8/quickstyle/simple1" qsCatId="simple" csTypeId="urn:microsoft.com/office/officeart/2005/8/colors/accent1_2" csCatId="accent1" phldr="1"/>
      <dgm:spPr/>
    </dgm:pt>
    <dgm:pt modelId="{44423113-769B-4484-A4A4-290E4090C196}">
      <dgm:prSet phldrT="[Text]"/>
      <dgm:spPr>
        <a:solidFill>
          <a:srgbClr val="58595B"/>
        </a:solidFill>
      </dgm:spPr>
      <dgm:t>
        <a:bodyPr/>
        <a:lstStyle/>
        <a:p>
          <a:r>
            <a:rPr lang="en-US" dirty="0">
              <a:latin typeface="Source Sans Pro" panose="020B0503030403020204" pitchFamily="34" charset="0"/>
              <a:ea typeface="Source Sans Pro" panose="020B0503030403020204" pitchFamily="34" charset="0"/>
            </a:rPr>
            <a:t>Welcome Letter</a:t>
          </a:r>
        </a:p>
      </dgm:t>
    </dgm:pt>
    <dgm:pt modelId="{5C924A74-C14E-41B7-9709-B2847F5F123C}" type="parTrans" cxnId="{9D120630-C984-4B09-86CE-348AC21CD2DB}">
      <dgm:prSet/>
      <dgm:spPr/>
      <dgm:t>
        <a:bodyPr/>
        <a:lstStyle/>
        <a:p>
          <a:endParaRPr lang="en-US"/>
        </a:p>
      </dgm:t>
    </dgm:pt>
    <dgm:pt modelId="{245B234F-7EAF-4DA8-84C7-88FE33311A9A}" type="sibTrans" cxnId="{9D120630-C984-4B09-86CE-348AC21CD2DB}">
      <dgm:prSet/>
      <dgm:spPr/>
      <dgm:t>
        <a:bodyPr/>
        <a:lstStyle/>
        <a:p>
          <a:endParaRPr lang="en-US"/>
        </a:p>
      </dgm:t>
    </dgm:pt>
    <dgm:pt modelId="{BD00D281-FAE3-47D7-904C-866882D38F71}">
      <dgm:prSet phldrT="[Text]"/>
      <dgm:spPr>
        <a:solidFill>
          <a:srgbClr val="58595B"/>
        </a:solidFill>
      </dgm:spPr>
      <dgm:t>
        <a:bodyPr/>
        <a:lstStyle/>
        <a:p>
          <a:r>
            <a:rPr lang="en-US" dirty="0">
              <a:latin typeface="Source Sans Pro" panose="020B0503030403020204" pitchFamily="34" charset="0"/>
              <a:ea typeface="Source Sans Pro" panose="020B0503030403020204" pitchFamily="34" charset="0"/>
            </a:rPr>
            <a:t>Overview of Coverage</a:t>
          </a:r>
        </a:p>
      </dgm:t>
    </dgm:pt>
    <dgm:pt modelId="{835B36E8-07F2-4483-9019-3C8B61B7FADA}" type="parTrans" cxnId="{AA097194-C1CD-4CCC-A962-22F9D5953410}">
      <dgm:prSet/>
      <dgm:spPr/>
      <dgm:t>
        <a:bodyPr/>
        <a:lstStyle/>
        <a:p>
          <a:endParaRPr lang="en-US"/>
        </a:p>
      </dgm:t>
    </dgm:pt>
    <dgm:pt modelId="{A78673C3-969E-4DFF-B2FA-DBB7EEAA4681}" type="sibTrans" cxnId="{AA097194-C1CD-4CCC-A962-22F9D5953410}">
      <dgm:prSet/>
      <dgm:spPr/>
      <dgm:t>
        <a:bodyPr/>
        <a:lstStyle/>
        <a:p>
          <a:endParaRPr lang="en-US"/>
        </a:p>
      </dgm:t>
    </dgm:pt>
    <dgm:pt modelId="{2681F82B-2B52-41A2-84BD-609D6350BD43}">
      <dgm:prSet phldrT="[Text]"/>
      <dgm:spPr/>
      <dgm:t>
        <a:bodyPr/>
        <a:lstStyle/>
        <a:p>
          <a:r>
            <a:rPr lang="en-US" dirty="0">
              <a:latin typeface="Source Sans Pro" panose="020B0503030403020204" pitchFamily="34" charset="0"/>
              <a:ea typeface="Source Sans Pro" panose="020B0503030403020204" pitchFamily="34" charset="0"/>
            </a:rPr>
            <a:t>Signed Proof of Enrollment</a:t>
          </a:r>
          <a:r>
            <a:rPr lang="en-US" dirty="0"/>
            <a:t>*</a:t>
          </a:r>
        </a:p>
      </dgm:t>
    </dgm:pt>
    <dgm:pt modelId="{D3188ABA-68AF-41FE-9455-60D56912DA95}" type="parTrans" cxnId="{6EBE3516-5305-43E9-A789-FD06A89AC5CC}">
      <dgm:prSet/>
      <dgm:spPr/>
      <dgm:t>
        <a:bodyPr/>
        <a:lstStyle/>
        <a:p>
          <a:endParaRPr lang="en-US"/>
        </a:p>
      </dgm:t>
    </dgm:pt>
    <dgm:pt modelId="{8CBFE9E0-EE24-43E7-A690-59840F3E5C4D}" type="sibTrans" cxnId="{6EBE3516-5305-43E9-A789-FD06A89AC5CC}">
      <dgm:prSet/>
      <dgm:spPr/>
      <dgm:t>
        <a:bodyPr/>
        <a:lstStyle/>
        <a:p>
          <a:endParaRPr lang="en-US"/>
        </a:p>
      </dgm:t>
    </dgm:pt>
    <dgm:pt modelId="{1C807DA8-320D-43C7-8DB4-57B0D96E9698}" type="pres">
      <dgm:prSet presAssocID="{33792AEA-BAB1-4FBD-B5E7-51D870D887A3}" presName="Name0" presStyleCnt="0">
        <dgm:presLayoutVars>
          <dgm:dir/>
          <dgm:animLvl val="lvl"/>
          <dgm:resizeHandles val="exact"/>
        </dgm:presLayoutVars>
      </dgm:prSet>
      <dgm:spPr/>
    </dgm:pt>
    <dgm:pt modelId="{23CFBE41-1EBE-48CB-8CFF-2F9EDFF14238}" type="pres">
      <dgm:prSet presAssocID="{44423113-769B-4484-A4A4-290E4090C196}" presName="parTxOnly" presStyleLbl="node1" presStyleIdx="0" presStyleCnt="3">
        <dgm:presLayoutVars>
          <dgm:chMax val="0"/>
          <dgm:chPref val="0"/>
          <dgm:bulletEnabled val="1"/>
        </dgm:presLayoutVars>
      </dgm:prSet>
      <dgm:spPr/>
    </dgm:pt>
    <dgm:pt modelId="{A83828BD-FFC7-44FF-8C44-DD34DE9D6B5C}" type="pres">
      <dgm:prSet presAssocID="{245B234F-7EAF-4DA8-84C7-88FE33311A9A}" presName="parTxOnlySpace" presStyleCnt="0"/>
      <dgm:spPr/>
    </dgm:pt>
    <dgm:pt modelId="{5F3D4527-0EBF-4001-9CCE-36CD7CDE43D3}" type="pres">
      <dgm:prSet presAssocID="{BD00D281-FAE3-47D7-904C-866882D38F71}" presName="parTxOnly" presStyleLbl="node1" presStyleIdx="1" presStyleCnt="3">
        <dgm:presLayoutVars>
          <dgm:chMax val="0"/>
          <dgm:chPref val="0"/>
          <dgm:bulletEnabled val="1"/>
        </dgm:presLayoutVars>
      </dgm:prSet>
      <dgm:spPr/>
    </dgm:pt>
    <dgm:pt modelId="{9F345C02-5565-47D0-BB21-63D55E365E70}" type="pres">
      <dgm:prSet presAssocID="{A78673C3-969E-4DFF-B2FA-DBB7EEAA4681}" presName="parTxOnlySpace" presStyleCnt="0"/>
      <dgm:spPr/>
    </dgm:pt>
    <dgm:pt modelId="{8F089F56-E5E0-4C6E-B929-86F5E324A10B}" type="pres">
      <dgm:prSet presAssocID="{2681F82B-2B52-41A2-84BD-609D6350BD43}" presName="parTxOnly" presStyleLbl="node1" presStyleIdx="2" presStyleCnt="3">
        <dgm:presLayoutVars>
          <dgm:chMax val="0"/>
          <dgm:chPref val="0"/>
          <dgm:bulletEnabled val="1"/>
        </dgm:presLayoutVars>
      </dgm:prSet>
      <dgm:spPr/>
    </dgm:pt>
  </dgm:ptLst>
  <dgm:cxnLst>
    <dgm:cxn modelId="{9BCBB800-1E26-471A-A56E-138F18A84A44}" type="presOf" srcId="{44423113-769B-4484-A4A4-290E4090C196}" destId="{23CFBE41-1EBE-48CB-8CFF-2F9EDFF14238}" srcOrd="0" destOrd="0" presId="urn:microsoft.com/office/officeart/2005/8/layout/chevron1"/>
    <dgm:cxn modelId="{6EBE3516-5305-43E9-A789-FD06A89AC5CC}" srcId="{33792AEA-BAB1-4FBD-B5E7-51D870D887A3}" destId="{2681F82B-2B52-41A2-84BD-609D6350BD43}" srcOrd="2" destOrd="0" parTransId="{D3188ABA-68AF-41FE-9455-60D56912DA95}" sibTransId="{8CBFE9E0-EE24-43E7-A690-59840F3E5C4D}"/>
    <dgm:cxn modelId="{9D120630-C984-4B09-86CE-348AC21CD2DB}" srcId="{33792AEA-BAB1-4FBD-B5E7-51D870D887A3}" destId="{44423113-769B-4484-A4A4-290E4090C196}" srcOrd="0" destOrd="0" parTransId="{5C924A74-C14E-41B7-9709-B2847F5F123C}" sibTransId="{245B234F-7EAF-4DA8-84C7-88FE33311A9A}"/>
    <dgm:cxn modelId="{7D741739-8818-4D7E-B376-BC41085EFA24}" type="presOf" srcId="{33792AEA-BAB1-4FBD-B5E7-51D870D887A3}" destId="{1C807DA8-320D-43C7-8DB4-57B0D96E9698}" srcOrd="0" destOrd="0" presId="urn:microsoft.com/office/officeart/2005/8/layout/chevron1"/>
    <dgm:cxn modelId="{AA097194-C1CD-4CCC-A962-22F9D5953410}" srcId="{33792AEA-BAB1-4FBD-B5E7-51D870D887A3}" destId="{BD00D281-FAE3-47D7-904C-866882D38F71}" srcOrd="1" destOrd="0" parTransId="{835B36E8-07F2-4483-9019-3C8B61B7FADA}" sibTransId="{A78673C3-969E-4DFF-B2FA-DBB7EEAA4681}"/>
    <dgm:cxn modelId="{B7CB6F9D-FE1E-4DFA-9782-B603C4C2B027}" type="presOf" srcId="{BD00D281-FAE3-47D7-904C-866882D38F71}" destId="{5F3D4527-0EBF-4001-9CCE-36CD7CDE43D3}" srcOrd="0" destOrd="0" presId="urn:microsoft.com/office/officeart/2005/8/layout/chevron1"/>
    <dgm:cxn modelId="{2E57DFE5-7A12-44A7-B755-E64FDDB057B8}" type="presOf" srcId="{2681F82B-2B52-41A2-84BD-609D6350BD43}" destId="{8F089F56-E5E0-4C6E-B929-86F5E324A10B}" srcOrd="0" destOrd="0" presId="urn:microsoft.com/office/officeart/2005/8/layout/chevron1"/>
    <dgm:cxn modelId="{F403F03E-2BA9-46D6-932C-89B08BFE5441}" type="presParOf" srcId="{1C807DA8-320D-43C7-8DB4-57B0D96E9698}" destId="{23CFBE41-1EBE-48CB-8CFF-2F9EDFF14238}" srcOrd="0" destOrd="0" presId="urn:microsoft.com/office/officeart/2005/8/layout/chevron1"/>
    <dgm:cxn modelId="{B52B2EA1-FB65-425A-BF36-ECEFDA48A092}" type="presParOf" srcId="{1C807DA8-320D-43C7-8DB4-57B0D96E9698}" destId="{A83828BD-FFC7-44FF-8C44-DD34DE9D6B5C}" srcOrd="1" destOrd="0" presId="urn:microsoft.com/office/officeart/2005/8/layout/chevron1"/>
    <dgm:cxn modelId="{B31430BC-14BE-45A5-B997-E2B8A09806EF}" type="presParOf" srcId="{1C807DA8-320D-43C7-8DB4-57B0D96E9698}" destId="{5F3D4527-0EBF-4001-9CCE-36CD7CDE43D3}" srcOrd="2" destOrd="0" presId="urn:microsoft.com/office/officeart/2005/8/layout/chevron1"/>
    <dgm:cxn modelId="{ABB4FF95-F822-496F-BF23-2CD72FFD16DD}" type="presParOf" srcId="{1C807DA8-320D-43C7-8DB4-57B0D96E9698}" destId="{9F345C02-5565-47D0-BB21-63D55E365E70}" srcOrd="3" destOrd="0" presId="urn:microsoft.com/office/officeart/2005/8/layout/chevron1"/>
    <dgm:cxn modelId="{AC1FD508-0715-4EF4-85D4-F99321642F40}" type="presParOf" srcId="{1C807DA8-320D-43C7-8DB4-57B0D96E9698}" destId="{8F089F56-E5E0-4C6E-B929-86F5E324A10B}" srcOrd="4" destOrd="0" presId="urn:microsoft.com/office/officeart/2005/8/layout/chevron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CFBE41-1EBE-48CB-8CFF-2F9EDFF14238}">
      <dsp:nvSpPr>
        <dsp:cNvPr id="0" name=""/>
        <dsp:cNvSpPr/>
      </dsp:nvSpPr>
      <dsp:spPr>
        <a:xfrm>
          <a:off x="2654" y="0"/>
          <a:ext cx="3234129" cy="387173"/>
        </a:xfrm>
        <a:prstGeom prst="chevron">
          <a:avLst/>
        </a:prstGeom>
        <a:solidFill>
          <a:srgbClr val="5859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Welcome Letter</a:t>
          </a:r>
        </a:p>
      </dsp:txBody>
      <dsp:txXfrm>
        <a:off x="196241" y="0"/>
        <a:ext cx="2846956" cy="387173"/>
      </dsp:txXfrm>
    </dsp:sp>
    <dsp:sp modelId="{5F3D4527-0EBF-4001-9CCE-36CD7CDE43D3}">
      <dsp:nvSpPr>
        <dsp:cNvPr id="0" name=""/>
        <dsp:cNvSpPr/>
      </dsp:nvSpPr>
      <dsp:spPr>
        <a:xfrm>
          <a:off x="2913371" y="0"/>
          <a:ext cx="3234129" cy="387173"/>
        </a:xfrm>
        <a:prstGeom prst="chevron">
          <a:avLst/>
        </a:prstGeom>
        <a:solidFill>
          <a:srgbClr val="58595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Overview of Coverage</a:t>
          </a:r>
        </a:p>
      </dsp:txBody>
      <dsp:txXfrm>
        <a:off x="3106958" y="0"/>
        <a:ext cx="2846956" cy="387173"/>
      </dsp:txXfrm>
    </dsp:sp>
    <dsp:sp modelId="{8F089F56-E5E0-4C6E-B929-86F5E324A10B}">
      <dsp:nvSpPr>
        <dsp:cNvPr id="0" name=""/>
        <dsp:cNvSpPr/>
      </dsp:nvSpPr>
      <dsp:spPr>
        <a:xfrm>
          <a:off x="5824088" y="0"/>
          <a:ext cx="3234129" cy="387173"/>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Source Sans Pro" panose="020B0503030403020204" pitchFamily="34" charset="0"/>
              <a:ea typeface="Source Sans Pro" panose="020B0503030403020204" pitchFamily="34" charset="0"/>
            </a:rPr>
            <a:t>Signed Proof of Enrollment</a:t>
          </a:r>
          <a:r>
            <a:rPr lang="en-US" sz="1800" kern="1200" dirty="0"/>
            <a:t>*</a:t>
          </a:r>
        </a:p>
      </dsp:txBody>
      <dsp:txXfrm>
        <a:off x="6017675" y="0"/>
        <a:ext cx="2846956" cy="3871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EE988A35-7546-4808-AFDC-0738A4658CD1}" type="datetimeFigureOut">
              <a:rPr lang="en-US" smtClean="0"/>
              <a:t>12/5/2025</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BA1A0463-5514-4CD4-AA58-4AAA9D031662}" type="slidenum">
              <a:rPr lang="en-US" smtClean="0"/>
              <a:t>‹#›</a:t>
            </a:fld>
            <a:endParaRPr lang="en-US" dirty="0"/>
          </a:p>
        </p:txBody>
      </p:sp>
    </p:spTree>
    <p:extLst>
      <p:ext uri="{BB962C8B-B14F-4D97-AF65-F5344CB8AC3E}">
        <p14:creationId xmlns:p14="http://schemas.microsoft.com/office/powerpoint/2010/main" val="2259375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11876BFB-60D5-437F-B2BE-A47FE5FE1677}" type="datetimeFigureOut">
              <a:rPr lang="en-US" smtClean="0"/>
              <a:t>12/5/2025</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83883E40-35C7-41D5-8314-F7A7E02413B9}" type="slidenum">
              <a:rPr lang="en-US" smtClean="0"/>
              <a:t>‹#›</a:t>
            </a:fld>
            <a:endParaRPr lang="en-US" dirty="0"/>
          </a:p>
        </p:txBody>
      </p:sp>
    </p:spTree>
    <p:extLst>
      <p:ext uri="{BB962C8B-B14F-4D97-AF65-F5344CB8AC3E}">
        <p14:creationId xmlns:p14="http://schemas.microsoft.com/office/powerpoint/2010/main" val="150375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1</a:t>
            </a:fld>
            <a:endParaRPr lang="en-US" dirty="0"/>
          </a:p>
        </p:txBody>
      </p:sp>
    </p:spTree>
    <p:extLst>
      <p:ext uri="{BB962C8B-B14F-4D97-AF65-F5344CB8AC3E}">
        <p14:creationId xmlns:p14="http://schemas.microsoft.com/office/powerpoint/2010/main" val="21085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10</a:t>
            </a:fld>
            <a:endParaRPr lang="en-US" dirty="0"/>
          </a:p>
        </p:txBody>
      </p:sp>
    </p:spTree>
    <p:extLst>
      <p:ext uri="{BB962C8B-B14F-4D97-AF65-F5344CB8AC3E}">
        <p14:creationId xmlns:p14="http://schemas.microsoft.com/office/powerpoint/2010/main" val="518957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11</a:t>
            </a:fld>
            <a:endParaRPr lang="en-US" dirty="0"/>
          </a:p>
        </p:txBody>
      </p:sp>
    </p:spTree>
    <p:extLst>
      <p:ext uri="{BB962C8B-B14F-4D97-AF65-F5344CB8AC3E}">
        <p14:creationId xmlns:p14="http://schemas.microsoft.com/office/powerpoint/2010/main" val="2407743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12</a:t>
            </a:fld>
            <a:endParaRPr lang="en-US" dirty="0"/>
          </a:p>
        </p:txBody>
      </p:sp>
    </p:spTree>
    <p:extLst>
      <p:ext uri="{BB962C8B-B14F-4D97-AF65-F5344CB8AC3E}">
        <p14:creationId xmlns:p14="http://schemas.microsoft.com/office/powerpoint/2010/main" val="1847501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13</a:t>
            </a:fld>
            <a:endParaRPr lang="en-US" dirty="0"/>
          </a:p>
        </p:txBody>
      </p:sp>
    </p:spTree>
    <p:extLst>
      <p:ext uri="{BB962C8B-B14F-4D97-AF65-F5344CB8AC3E}">
        <p14:creationId xmlns:p14="http://schemas.microsoft.com/office/powerpoint/2010/main" val="42187985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14</a:t>
            </a:fld>
            <a:endParaRPr lang="en-US" dirty="0"/>
          </a:p>
        </p:txBody>
      </p:sp>
    </p:spTree>
    <p:extLst>
      <p:ext uri="{BB962C8B-B14F-4D97-AF65-F5344CB8AC3E}">
        <p14:creationId xmlns:p14="http://schemas.microsoft.com/office/powerpoint/2010/main" val="492101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15</a:t>
            </a:fld>
            <a:endParaRPr lang="en-US" dirty="0"/>
          </a:p>
        </p:txBody>
      </p:sp>
    </p:spTree>
    <p:extLst>
      <p:ext uri="{BB962C8B-B14F-4D97-AF65-F5344CB8AC3E}">
        <p14:creationId xmlns:p14="http://schemas.microsoft.com/office/powerpoint/2010/main" val="3600799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16</a:t>
            </a:fld>
            <a:endParaRPr lang="en-US" dirty="0"/>
          </a:p>
        </p:txBody>
      </p:sp>
    </p:spTree>
    <p:extLst>
      <p:ext uri="{BB962C8B-B14F-4D97-AF65-F5344CB8AC3E}">
        <p14:creationId xmlns:p14="http://schemas.microsoft.com/office/powerpoint/2010/main" val="1588493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17</a:t>
            </a:fld>
            <a:endParaRPr lang="en-US" dirty="0"/>
          </a:p>
        </p:txBody>
      </p:sp>
    </p:spTree>
    <p:extLst>
      <p:ext uri="{BB962C8B-B14F-4D97-AF65-F5344CB8AC3E}">
        <p14:creationId xmlns:p14="http://schemas.microsoft.com/office/powerpoint/2010/main" val="1184858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18</a:t>
            </a:fld>
            <a:endParaRPr lang="en-US" dirty="0"/>
          </a:p>
        </p:txBody>
      </p:sp>
    </p:spTree>
    <p:extLst>
      <p:ext uri="{BB962C8B-B14F-4D97-AF65-F5344CB8AC3E}">
        <p14:creationId xmlns:p14="http://schemas.microsoft.com/office/powerpoint/2010/main" val="2566245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19</a:t>
            </a:fld>
            <a:endParaRPr lang="en-US" dirty="0"/>
          </a:p>
        </p:txBody>
      </p:sp>
    </p:spTree>
    <p:extLst>
      <p:ext uri="{BB962C8B-B14F-4D97-AF65-F5344CB8AC3E}">
        <p14:creationId xmlns:p14="http://schemas.microsoft.com/office/powerpoint/2010/main" val="4149839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2</a:t>
            </a:fld>
            <a:endParaRPr lang="en-US" dirty="0"/>
          </a:p>
        </p:txBody>
      </p:sp>
    </p:spTree>
    <p:extLst>
      <p:ext uri="{BB962C8B-B14F-4D97-AF65-F5344CB8AC3E}">
        <p14:creationId xmlns:p14="http://schemas.microsoft.com/office/powerpoint/2010/main" val="41684185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20</a:t>
            </a:fld>
            <a:endParaRPr lang="en-US" dirty="0"/>
          </a:p>
        </p:txBody>
      </p:sp>
    </p:spTree>
    <p:extLst>
      <p:ext uri="{BB962C8B-B14F-4D97-AF65-F5344CB8AC3E}">
        <p14:creationId xmlns:p14="http://schemas.microsoft.com/office/powerpoint/2010/main" val="10140484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21</a:t>
            </a:fld>
            <a:endParaRPr lang="en-US" dirty="0"/>
          </a:p>
        </p:txBody>
      </p:sp>
    </p:spTree>
    <p:extLst>
      <p:ext uri="{BB962C8B-B14F-4D97-AF65-F5344CB8AC3E}">
        <p14:creationId xmlns:p14="http://schemas.microsoft.com/office/powerpoint/2010/main" val="1525439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22</a:t>
            </a:fld>
            <a:endParaRPr lang="en-US" dirty="0"/>
          </a:p>
        </p:txBody>
      </p:sp>
    </p:spTree>
    <p:extLst>
      <p:ext uri="{BB962C8B-B14F-4D97-AF65-F5344CB8AC3E}">
        <p14:creationId xmlns:p14="http://schemas.microsoft.com/office/powerpoint/2010/main" val="3545600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23</a:t>
            </a:fld>
            <a:endParaRPr lang="en-US" dirty="0"/>
          </a:p>
        </p:txBody>
      </p:sp>
    </p:spTree>
    <p:extLst>
      <p:ext uri="{BB962C8B-B14F-4D97-AF65-F5344CB8AC3E}">
        <p14:creationId xmlns:p14="http://schemas.microsoft.com/office/powerpoint/2010/main" val="41306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24</a:t>
            </a:fld>
            <a:endParaRPr lang="en-US" dirty="0"/>
          </a:p>
        </p:txBody>
      </p:sp>
    </p:spTree>
    <p:extLst>
      <p:ext uri="{BB962C8B-B14F-4D97-AF65-F5344CB8AC3E}">
        <p14:creationId xmlns:p14="http://schemas.microsoft.com/office/powerpoint/2010/main" val="11947960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25</a:t>
            </a:fld>
            <a:endParaRPr lang="en-US" dirty="0"/>
          </a:p>
        </p:txBody>
      </p:sp>
    </p:spTree>
    <p:extLst>
      <p:ext uri="{BB962C8B-B14F-4D97-AF65-F5344CB8AC3E}">
        <p14:creationId xmlns:p14="http://schemas.microsoft.com/office/powerpoint/2010/main" val="893201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26</a:t>
            </a:fld>
            <a:endParaRPr lang="en-US" dirty="0"/>
          </a:p>
        </p:txBody>
      </p:sp>
    </p:spTree>
    <p:extLst>
      <p:ext uri="{BB962C8B-B14F-4D97-AF65-F5344CB8AC3E}">
        <p14:creationId xmlns:p14="http://schemas.microsoft.com/office/powerpoint/2010/main" val="31746204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27</a:t>
            </a:fld>
            <a:endParaRPr lang="en-US" dirty="0"/>
          </a:p>
        </p:txBody>
      </p:sp>
    </p:spTree>
    <p:extLst>
      <p:ext uri="{BB962C8B-B14F-4D97-AF65-F5344CB8AC3E}">
        <p14:creationId xmlns:p14="http://schemas.microsoft.com/office/powerpoint/2010/main" val="118747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28</a:t>
            </a:fld>
            <a:endParaRPr lang="en-US" dirty="0"/>
          </a:p>
        </p:txBody>
      </p:sp>
    </p:spTree>
    <p:extLst>
      <p:ext uri="{BB962C8B-B14F-4D97-AF65-F5344CB8AC3E}">
        <p14:creationId xmlns:p14="http://schemas.microsoft.com/office/powerpoint/2010/main" val="3305947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29</a:t>
            </a:fld>
            <a:endParaRPr lang="en-US" dirty="0"/>
          </a:p>
        </p:txBody>
      </p:sp>
    </p:spTree>
    <p:extLst>
      <p:ext uri="{BB962C8B-B14F-4D97-AF65-F5344CB8AC3E}">
        <p14:creationId xmlns:p14="http://schemas.microsoft.com/office/powerpoint/2010/main" val="3361892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3</a:t>
            </a:fld>
            <a:endParaRPr lang="en-US" dirty="0"/>
          </a:p>
        </p:txBody>
      </p:sp>
    </p:spTree>
    <p:extLst>
      <p:ext uri="{BB962C8B-B14F-4D97-AF65-F5344CB8AC3E}">
        <p14:creationId xmlns:p14="http://schemas.microsoft.com/office/powerpoint/2010/main" val="954549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FF4CD-9E50-5A0E-10D2-07BC0D2BDE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68E879-1657-13A0-B2D8-713867531E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249113-B4F6-6D96-7336-F7055EB371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3B4AFA4-1D32-8E7C-CF22-72CE354493D8}"/>
              </a:ext>
            </a:extLst>
          </p:cNvPr>
          <p:cNvSpPr>
            <a:spLocks noGrp="1"/>
          </p:cNvSpPr>
          <p:nvPr>
            <p:ph type="sldNum" sz="quarter" idx="10"/>
          </p:nvPr>
        </p:nvSpPr>
        <p:spPr/>
        <p:txBody>
          <a:bodyPr/>
          <a:lstStyle/>
          <a:p>
            <a:fld id="{83883E40-35C7-41D5-8314-F7A7E02413B9}" type="slidenum">
              <a:rPr lang="en-US" smtClean="0"/>
              <a:t>30</a:t>
            </a:fld>
            <a:endParaRPr lang="en-US" dirty="0"/>
          </a:p>
        </p:txBody>
      </p:sp>
    </p:spTree>
    <p:extLst>
      <p:ext uri="{BB962C8B-B14F-4D97-AF65-F5344CB8AC3E}">
        <p14:creationId xmlns:p14="http://schemas.microsoft.com/office/powerpoint/2010/main" val="38849850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69F80-C6FA-5467-3757-681F2FB76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8EEA5-9D97-45ED-BF78-D676DBA606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D02C5A-3A63-3839-D0EC-FC82DD35BA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64EED1C-0FF3-C599-568E-E22D42DB02CB}"/>
              </a:ext>
            </a:extLst>
          </p:cNvPr>
          <p:cNvSpPr>
            <a:spLocks noGrp="1"/>
          </p:cNvSpPr>
          <p:nvPr>
            <p:ph type="sldNum" sz="quarter" idx="10"/>
          </p:nvPr>
        </p:nvSpPr>
        <p:spPr/>
        <p:txBody>
          <a:bodyPr/>
          <a:lstStyle/>
          <a:p>
            <a:fld id="{83883E40-35C7-41D5-8314-F7A7E02413B9}" type="slidenum">
              <a:rPr lang="en-US" smtClean="0"/>
              <a:t>31</a:t>
            </a:fld>
            <a:endParaRPr lang="en-US" dirty="0"/>
          </a:p>
        </p:txBody>
      </p:sp>
    </p:spTree>
    <p:extLst>
      <p:ext uri="{BB962C8B-B14F-4D97-AF65-F5344CB8AC3E}">
        <p14:creationId xmlns:p14="http://schemas.microsoft.com/office/powerpoint/2010/main" val="2547021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BA99A-5824-0809-8836-284523D89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D16CAE-7710-63D5-F008-47697B62E0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D119B1-B0A3-FCAD-5038-636B2A2ED0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6759E5-2804-FD20-BFD5-3E6F28D41C91}"/>
              </a:ext>
            </a:extLst>
          </p:cNvPr>
          <p:cNvSpPr>
            <a:spLocks noGrp="1"/>
          </p:cNvSpPr>
          <p:nvPr>
            <p:ph type="sldNum" sz="quarter" idx="10"/>
          </p:nvPr>
        </p:nvSpPr>
        <p:spPr/>
        <p:txBody>
          <a:bodyPr/>
          <a:lstStyle/>
          <a:p>
            <a:fld id="{83883E40-35C7-41D5-8314-F7A7E02413B9}" type="slidenum">
              <a:rPr lang="en-US" smtClean="0"/>
              <a:t>32</a:t>
            </a:fld>
            <a:endParaRPr lang="en-US" dirty="0"/>
          </a:p>
        </p:txBody>
      </p:sp>
    </p:spTree>
    <p:extLst>
      <p:ext uri="{BB962C8B-B14F-4D97-AF65-F5344CB8AC3E}">
        <p14:creationId xmlns:p14="http://schemas.microsoft.com/office/powerpoint/2010/main" val="215134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51C311-85F4-71C1-1D42-8B5F7611AC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E18E02-25C7-B25D-9B03-F66ED62B85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283C4-0500-D77D-4FD3-D2BE7826E2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879E54-C683-7B68-5F56-9B38B72669E8}"/>
              </a:ext>
            </a:extLst>
          </p:cNvPr>
          <p:cNvSpPr>
            <a:spLocks noGrp="1"/>
          </p:cNvSpPr>
          <p:nvPr>
            <p:ph type="sldNum" sz="quarter" idx="10"/>
          </p:nvPr>
        </p:nvSpPr>
        <p:spPr/>
        <p:txBody>
          <a:bodyPr/>
          <a:lstStyle/>
          <a:p>
            <a:fld id="{83883E40-35C7-41D5-8314-F7A7E02413B9}" type="slidenum">
              <a:rPr lang="en-US" smtClean="0"/>
              <a:t>33</a:t>
            </a:fld>
            <a:endParaRPr lang="en-US" dirty="0"/>
          </a:p>
        </p:txBody>
      </p:sp>
    </p:spTree>
    <p:extLst>
      <p:ext uri="{BB962C8B-B14F-4D97-AF65-F5344CB8AC3E}">
        <p14:creationId xmlns:p14="http://schemas.microsoft.com/office/powerpoint/2010/main" val="22407054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71E1D-64E9-2730-2B50-94811DF4E3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FEF6F6-7FAC-9FB2-1EC8-B4F22AD1FE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9ABEE6-5871-1D4E-23E6-65451314FC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AF853E1-D8BB-CD04-3EC5-EC1C61C89F8E}"/>
              </a:ext>
            </a:extLst>
          </p:cNvPr>
          <p:cNvSpPr>
            <a:spLocks noGrp="1"/>
          </p:cNvSpPr>
          <p:nvPr>
            <p:ph type="sldNum" sz="quarter" idx="10"/>
          </p:nvPr>
        </p:nvSpPr>
        <p:spPr/>
        <p:txBody>
          <a:bodyPr/>
          <a:lstStyle/>
          <a:p>
            <a:fld id="{83883E40-35C7-41D5-8314-F7A7E02413B9}" type="slidenum">
              <a:rPr lang="en-US" smtClean="0"/>
              <a:t>34</a:t>
            </a:fld>
            <a:endParaRPr lang="en-US" dirty="0"/>
          </a:p>
        </p:txBody>
      </p:sp>
    </p:spTree>
    <p:extLst>
      <p:ext uri="{BB962C8B-B14F-4D97-AF65-F5344CB8AC3E}">
        <p14:creationId xmlns:p14="http://schemas.microsoft.com/office/powerpoint/2010/main" val="4249086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B8D14-85F3-AEA7-90C1-59C5C368D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8D854-3131-E6A9-CD7B-D5D3DA1B43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FAE944-B073-160D-F1C7-C941D704CA9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44D4C77-1E77-415C-009A-2424AB0A4B88}"/>
              </a:ext>
            </a:extLst>
          </p:cNvPr>
          <p:cNvSpPr>
            <a:spLocks noGrp="1"/>
          </p:cNvSpPr>
          <p:nvPr>
            <p:ph type="sldNum" sz="quarter" idx="10"/>
          </p:nvPr>
        </p:nvSpPr>
        <p:spPr/>
        <p:txBody>
          <a:bodyPr/>
          <a:lstStyle/>
          <a:p>
            <a:fld id="{83883E40-35C7-41D5-8314-F7A7E02413B9}" type="slidenum">
              <a:rPr lang="en-US" smtClean="0"/>
              <a:t>35</a:t>
            </a:fld>
            <a:endParaRPr lang="en-US" dirty="0"/>
          </a:p>
        </p:txBody>
      </p:sp>
    </p:spTree>
    <p:extLst>
      <p:ext uri="{BB962C8B-B14F-4D97-AF65-F5344CB8AC3E}">
        <p14:creationId xmlns:p14="http://schemas.microsoft.com/office/powerpoint/2010/main" val="14479389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12BD6-BD7E-92F9-D298-26D4D013C4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2DADD7-1D24-7F16-903B-EDA2754D1B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1D688A-EA6A-D0B7-A689-C6D7AEC946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D1BEC7-E788-DF96-505C-9B26D3EEA8C9}"/>
              </a:ext>
            </a:extLst>
          </p:cNvPr>
          <p:cNvSpPr>
            <a:spLocks noGrp="1"/>
          </p:cNvSpPr>
          <p:nvPr>
            <p:ph type="sldNum" sz="quarter" idx="10"/>
          </p:nvPr>
        </p:nvSpPr>
        <p:spPr/>
        <p:txBody>
          <a:bodyPr/>
          <a:lstStyle/>
          <a:p>
            <a:fld id="{83883E40-35C7-41D5-8314-F7A7E02413B9}" type="slidenum">
              <a:rPr lang="en-US" smtClean="0"/>
              <a:t>36</a:t>
            </a:fld>
            <a:endParaRPr lang="en-US" dirty="0"/>
          </a:p>
        </p:txBody>
      </p:sp>
    </p:spTree>
    <p:extLst>
      <p:ext uri="{BB962C8B-B14F-4D97-AF65-F5344CB8AC3E}">
        <p14:creationId xmlns:p14="http://schemas.microsoft.com/office/powerpoint/2010/main" val="29729713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6FF4D3-CD6A-D167-0FF3-75155A589D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39D6F-F7D9-4FB0-197F-1A0CE014B0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F03684-4241-498D-85BE-CFAA676546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952B6D-FC6F-1996-9F97-7EEE0343446D}"/>
              </a:ext>
            </a:extLst>
          </p:cNvPr>
          <p:cNvSpPr>
            <a:spLocks noGrp="1"/>
          </p:cNvSpPr>
          <p:nvPr>
            <p:ph type="sldNum" sz="quarter" idx="10"/>
          </p:nvPr>
        </p:nvSpPr>
        <p:spPr/>
        <p:txBody>
          <a:bodyPr/>
          <a:lstStyle/>
          <a:p>
            <a:fld id="{83883E40-35C7-41D5-8314-F7A7E02413B9}" type="slidenum">
              <a:rPr lang="en-US" smtClean="0"/>
              <a:t>37</a:t>
            </a:fld>
            <a:endParaRPr lang="en-US" dirty="0"/>
          </a:p>
        </p:txBody>
      </p:sp>
    </p:spTree>
    <p:extLst>
      <p:ext uri="{BB962C8B-B14F-4D97-AF65-F5344CB8AC3E}">
        <p14:creationId xmlns:p14="http://schemas.microsoft.com/office/powerpoint/2010/main" val="11541355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335BF7-2674-FAA7-EABD-44C276447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CBB1DC-5846-AE11-DB87-23CE8F6C0C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3C12DA-E5C6-3F79-410F-26C28531AA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40EC9DD-F7A7-3794-989C-0E1C232189E3}"/>
              </a:ext>
            </a:extLst>
          </p:cNvPr>
          <p:cNvSpPr>
            <a:spLocks noGrp="1"/>
          </p:cNvSpPr>
          <p:nvPr>
            <p:ph type="sldNum" sz="quarter" idx="10"/>
          </p:nvPr>
        </p:nvSpPr>
        <p:spPr/>
        <p:txBody>
          <a:bodyPr/>
          <a:lstStyle/>
          <a:p>
            <a:fld id="{83883E40-35C7-41D5-8314-F7A7E02413B9}" type="slidenum">
              <a:rPr lang="en-US" smtClean="0"/>
              <a:t>38</a:t>
            </a:fld>
            <a:endParaRPr lang="en-US" dirty="0"/>
          </a:p>
        </p:txBody>
      </p:sp>
    </p:spTree>
    <p:extLst>
      <p:ext uri="{BB962C8B-B14F-4D97-AF65-F5344CB8AC3E}">
        <p14:creationId xmlns:p14="http://schemas.microsoft.com/office/powerpoint/2010/main" val="4226930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7AFC7-55FC-C895-6A36-696C70C00B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E1073C-F682-DD1A-58BB-91C665683F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D318EE-05F3-B31E-0188-8FF368B31B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D615C-DB98-BD58-DDD1-7EAA31B35C5D}"/>
              </a:ext>
            </a:extLst>
          </p:cNvPr>
          <p:cNvSpPr>
            <a:spLocks noGrp="1"/>
          </p:cNvSpPr>
          <p:nvPr>
            <p:ph type="sldNum" sz="quarter" idx="10"/>
          </p:nvPr>
        </p:nvSpPr>
        <p:spPr/>
        <p:txBody>
          <a:bodyPr/>
          <a:lstStyle/>
          <a:p>
            <a:fld id="{83883E40-35C7-41D5-8314-F7A7E02413B9}" type="slidenum">
              <a:rPr lang="en-US" smtClean="0"/>
              <a:t>39</a:t>
            </a:fld>
            <a:endParaRPr lang="en-US" dirty="0"/>
          </a:p>
        </p:txBody>
      </p:sp>
    </p:spTree>
    <p:extLst>
      <p:ext uri="{BB962C8B-B14F-4D97-AF65-F5344CB8AC3E}">
        <p14:creationId xmlns:p14="http://schemas.microsoft.com/office/powerpoint/2010/main" val="3895645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4</a:t>
            </a:fld>
            <a:endParaRPr lang="en-US" dirty="0"/>
          </a:p>
        </p:txBody>
      </p:sp>
    </p:spTree>
    <p:extLst>
      <p:ext uri="{BB962C8B-B14F-4D97-AF65-F5344CB8AC3E}">
        <p14:creationId xmlns:p14="http://schemas.microsoft.com/office/powerpoint/2010/main" val="954549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40</a:t>
            </a:fld>
            <a:endParaRPr lang="en-US" dirty="0"/>
          </a:p>
        </p:txBody>
      </p:sp>
    </p:spTree>
    <p:extLst>
      <p:ext uri="{BB962C8B-B14F-4D97-AF65-F5344CB8AC3E}">
        <p14:creationId xmlns:p14="http://schemas.microsoft.com/office/powerpoint/2010/main" val="338373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41</a:t>
            </a:fld>
            <a:endParaRPr lang="en-US" dirty="0"/>
          </a:p>
        </p:txBody>
      </p:sp>
    </p:spTree>
    <p:extLst>
      <p:ext uri="{BB962C8B-B14F-4D97-AF65-F5344CB8AC3E}">
        <p14:creationId xmlns:p14="http://schemas.microsoft.com/office/powerpoint/2010/main" val="4033675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42</a:t>
            </a:fld>
            <a:endParaRPr lang="en-US" dirty="0"/>
          </a:p>
        </p:txBody>
      </p:sp>
    </p:spTree>
    <p:extLst>
      <p:ext uri="{BB962C8B-B14F-4D97-AF65-F5344CB8AC3E}">
        <p14:creationId xmlns:p14="http://schemas.microsoft.com/office/powerpoint/2010/main" val="25203109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43</a:t>
            </a:fld>
            <a:endParaRPr lang="en-US" dirty="0"/>
          </a:p>
        </p:txBody>
      </p:sp>
    </p:spTree>
    <p:extLst>
      <p:ext uri="{BB962C8B-B14F-4D97-AF65-F5344CB8AC3E}">
        <p14:creationId xmlns:p14="http://schemas.microsoft.com/office/powerpoint/2010/main" val="15562395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44</a:t>
            </a:fld>
            <a:endParaRPr lang="en-US" dirty="0"/>
          </a:p>
        </p:txBody>
      </p:sp>
    </p:spTree>
    <p:extLst>
      <p:ext uri="{BB962C8B-B14F-4D97-AF65-F5344CB8AC3E}">
        <p14:creationId xmlns:p14="http://schemas.microsoft.com/office/powerpoint/2010/main" val="11162505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45</a:t>
            </a:fld>
            <a:endParaRPr lang="en-US" dirty="0"/>
          </a:p>
        </p:txBody>
      </p:sp>
    </p:spTree>
    <p:extLst>
      <p:ext uri="{BB962C8B-B14F-4D97-AF65-F5344CB8AC3E}">
        <p14:creationId xmlns:p14="http://schemas.microsoft.com/office/powerpoint/2010/main" val="39486151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46</a:t>
            </a:fld>
            <a:endParaRPr lang="en-US" dirty="0"/>
          </a:p>
        </p:txBody>
      </p:sp>
    </p:spTree>
    <p:extLst>
      <p:ext uri="{BB962C8B-B14F-4D97-AF65-F5344CB8AC3E}">
        <p14:creationId xmlns:p14="http://schemas.microsoft.com/office/powerpoint/2010/main" val="12453810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47</a:t>
            </a:fld>
            <a:endParaRPr lang="en-US" dirty="0"/>
          </a:p>
        </p:txBody>
      </p:sp>
    </p:spTree>
    <p:extLst>
      <p:ext uri="{BB962C8B-B14F-4D97-AF65-F5344CB8AC3E}">
        <p14:creationId xmlns:p14="http://schemas.microsoft.com/office/powerpoint/2010/main" val="22008762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48</a:t>
            </a:fld>
            <a:endParaRPr lang="en-US" dirty="0"/>
          </a:p>
        </p:txBody>
      </p:sp>
    </p:spTree>
    <p:extLst>
      <p:ext uri="{BB962C8B-B14F-4D97-AF65-F5344CB8AC3E}">
        <p14:creationId xmlns:p14="http://schemas.microsoft.com/office/powerpoint/2010/main" val="37115069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49</a:t>
            </a:fld>
            <a:endParaRPr lang="en-US" dirty="0"/>
          </a:p>
        </p:txBody>
      </p:sp>
    </p:spTree>
    <p:extLst>
      <p:ext uri="{BB962C8B-B14F-4D97-AF65-F5344CB8AC3E}">
        <p14:creationId xmlns:p14="http://schemas.microsoft.com/office/powerpoint/2010/main" val="1555897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5</a:t>
            </a:fld>
            <a:endParaRPr lang="en-US" dirty="0"/>
          </a:p>
        </p:txBody>
      </p:sp>
    </p:spTree>
    <p:extLst>
      <p:ext uri="{BB962C8B-B14F-4D97-AF65-F5344CB8AC3E}">
        <p14:creationId xmlns:p14="http://schemas.microsoft.com/office/powerpoint/2010/main" val="9545496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50</a:t>
            </a:fld>
            <a:endParaRPr lang="en-US" dirty="0"/>
          </a:p>
        </p:txBody>
      </p:sp>
    </p:spTree>
    <p:extLst>
      <p:ext uri="{BB962C8B-B14F-4D97-AF65-F5344CB8AC3E}">
        <p14:creationId xmlns:p14="http://schemas.microsoft.com/office/powerpoint/2010/main" val="17730177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51</a:t>
            </a:fld>
            <a:endParaRPr lang="en-US" dirty="0"/>
          </a:p>
        </p:txBody>
      </p:sp>
    </p:spTree>
    <p:extLst>
      <p:ext uri="{BB962C8B-B14F-4D97-AF65-F5344CB8AC3E}">
        <p14:creationId xmlns:p14="http://schemas.microsoft.com/office/powerpoint/2010/main" val="213258130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52</a:t>
            </a:fld>
            <a:endParaRPr lang="en-US" dirty="0"/>
          </a:p>
        </p:txBody>
      </p:sp>
    </p:spTree>
    <p:extLst>
      <p:ext uri="{BB962C8B-B14F-4D97-AF65-F5344CB8AC3E}">
        <p14:creationId xmlns:p14="http://schemas.microsoft.com/office/powerpoint/2010/main" val="18472021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53</a:t>
            </a:fld>
            <a:endParaRPr lang="en-US" dirty="0"/>
          </a:p>
        </p:txBody>
      </p:sp>
    </p:spTree>
    <p:extLst>
      <p:ext uri="{BB962C8B-B14F-4D97-AF65-F5344CB8AC3E}">
        <p14:creationId xmlns:p14="http://schemas.microsoft.com/office/powerpoint/2010/main" val="148665072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54</a:t>
            </a:fld>
            <a:endParaRPr lang="en-US" dirty="0"/>
          </a:p>
        </p:txBody>
      </p:sp>
    </p:spTree>
    <p:extLst>
      <p:ext uri="{BB962C8B-B14F-4D97-AF65-F5344CB8AC3E}">
        <p14:creationId xmlns:p14="http://schemas.microsoft.com/office/powerpoint/2010/main" val="398430755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55</a:t>
            </a:fld>
            <a:endParaRPr lang="en-US" dirty="0"/>
          </a:p>
        </p:txBody>
      </p:sp>
    </p:spTree>
    <p:extLst>
      <p:ext uri="{BB962C8B-B14F-4D97-AF65-F5344CB8AC3E}">
        <p14:creationId xmlns:p14="http://schemas.microsoft.com/office/powerpoint/2010/main" val="41142488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employees</a:t>
            </a:r>
            <a:r>
              <a:rPr lang="en-US" baseline="0" dirty="0"/>
              <a:t> are required to comply</a:t>
            </a:r>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56</a:t>
            </a:fld>
            <a:endParaRPr lang="en-US" dirty="0"/>
          </a:p>
        </p:txBody>
      </p:sp>
    </p:spTree>
    <p:extLst>
      <p:ext uri="{BB962C8B-B14F-4D97-AF65-F5344CB8AC3E}">
        <p14:creationId xmlns:p14="http://schemas.microsoft.com/office/powerpoint/2010/main" val="40715517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employees</a:t>
            </a:r>
            <a:r>
              <a:rPr lang="en-US" baseline="0" dirty="0"/>
              <a:t> </a:t>
            </a:r>
            <a:r>
              <a:rPr lang="en-US" baseline="0"/>
              <a:t>are required to comply</a:t>
            </a:r>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57</a:t>
            </a:fld>
            <a:endParaRPr lang="en-US" dirty="0"/>
          </a:p>
        </p:txBody>
      </p:sp>
    </p:spTree>
    <p:extLst>
      <p:ext uri="{BB962C8B-B14F-4D97-AF65-F5344CB8AC3E}">
        <p14:creationId xmlns:p14="http://schemas.microsoft.com/office/powerpoint/2010/main" val="12332830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58</a:t>
            </a:fld>
            <a:endParaRPr lang="en-US" dirty="0"/>
          </a:p>
        </p:txBody>
      </p:sp>
    </p:spTree>
    <p:extLst>
      <p:ext uri="{BB962C8B-B14F-4D97-AF65-F5344CB8AC3E}">
        <p14:creationId xmlns:p14="http://schemas.microsoft.com/office/powerpoint/2010/main" val="6734562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employees</a:t>
            </a:r>
            <a:r>
              <a:rPr lang="en-US" baseline="0" dirty="0"/>
              <a:t> </a:t>
            </a:r>
            <a:r>
              <a:rPr lang="en-US" baseline="0"/>
              <a:t>are required to comply</a:t>
            </a:r>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59</a:t>
            </a:fld>
            <a:endParaRPr lang="en-US" dirty="0"/>
          </a:p>
        </p:txBody>
      </p:sp>
    </p:spTree>
    <p:extLst>
      <p:ext uri="{BB962C8B-B14F-4D97-AF65-F5344CB8AC3E}">
        <p14:creationId xmlns:p14="http://schemas.microsoft.com/office/powerpoint/2010/main" val="29819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6</a:t>
            </a:fld>
            <a:endParaRPr lang="en-US" dirty="0"/>
          </a:p>
        </p:txBody>
      </p:sp>
    </p:spTree>
    <p:extLst>
      <p:ext uri="{BB962C8B-B14F-4D97-AF65-F5344CB8AC3E}">
        <p14:creationId xmlns:p14="http://schemas.microsoft.com/office/powerpoint/2010/main" val="954549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7</a:t>
            </a:fld>
            <a:endParaRPr lang="en-US" dirty="0"/>
          </a:p>
        </p:txBody>
      </p:sp>
    </p:spTree>
    <p:extLst>
      <p:ext uri="{BB962C8B-B14F-4D97-AF65-F5344CB8AC3E}">
        <p14:creationId xmlns:p14="http://schemas.microsoft.com/office/powerpoint/2010/main" val="954549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8</a:t>
            </a:fld>
            <a:endParaRPr lang="en-US" dirty="0"/>
          </a:p>
        </p:txBody>
      </p:sp>
    </p:spTree>
    <p:extLst>
      <p:ext uri="{BB962C8B-B14F-4D97-AF65-F5344CB8AC3E}">
        <p14:creationId xmlns:p14="http://schemas.microsoft.com/office/powerpoint/2010/main" val="2232119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83E40-35C7-41D5-8314-F7A7E02413B9}" type="slidenum">
              <a:rPr lang="en-US" smtClean="0"/>
              <a:t>9</a:t>
            </a:fld>
            <a:endParaRPr lang="en-US" dirty="0"/>
          </a:p>
        </p:txBody>
      </p:sp>
    </p:spTree>
    <p:extLst>
      <p:ext uri="{BB962C8B-B14F-4D97-AF65-F5344CB8AC3E}">
        <p14:creationId xmlns:p14="http://schemas.microsoft.com/office/powerpoint/2010/main" val="496520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Blue Right">
    <p:spTree>
      <p:nvGrpSpPr>
        <p:cNvPr id="1" name=""/>
        <p:cNvGrpSpPr/>
        <p:nvPr/>
      </p:nvGrpSpPr>
      <p:grpSpPr>
        <a:xfrm>
          <a:off x="0" y="0"/>
          <a:ext cx="0" cy="0"/>
          <a:chOff x="0" y="0"/>
          <a:chExt cx="0" cy="0"/>
        </a:xfrm>
      </p:grpSpPr>
      <p:sp>
        <p:nvSpPr>
          <p:cNvPr id="11" name="Rectangle 10"/>
          <p:cNvSpPr/>
          <p:nvPr userDrawn="1"/>
        </p:nvSpPr>
        <p:spPr>
          <a:xfrm>
            <a:off x="7787308" y="0"/>
            <a:ext cx="13566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p:cNvSpPr txBox="1"/>
          <p:nvPr userDrawn="1"/>
        </p:nvSpPr>
        <p:spPr>
          <a:xfrm>
            <a:off x="2909855" y="6504194"/>
            <a:ext cx="2000040" cy="353807"/>
          </a:xfrm>
          <a:prstGeom prst="rect">
            <a:avLst/>
          </a:prstGeom>
          <a:noFill/>
        </p:spPr>
        <p:txBody>
          <a:bodyPr wrap="square" rtlCol="0" anchor="ctr" anchorCtr="0">
            <a:noAutofit/>
          </a:bodyPr>
          <a:lstStyle/>
          <a:p>
            <a:pPr algn="ctr"/>
            <a:r>
              <a:rPr lang="en-US" sz="1000" dirty="0">
                <a:solidFill>
                  <a:schemeClr val="accent3"/>
                </a:solidFill>
                <a:latin typeface="Verdana" charset="0"/>
                <a:ea typeface="Verdana" charset="0"/>
                <a:cs typeface="Verdana" charset="0"/>
              </a:rPr>
              <a:t>Confidential and Proprietary</a:t>
            </a:r>
          </a:p>
        </p:txBody>
      </p:sp>
      <p:sp>
        <p:nvSpPr>
          <p:cNvPr id="9" name="TextBox 8"/>
          <p:cNvSpPr txBox="1"/>
          <p:nvPr userDrawn="1"/>
        </p:nvSpPr>
        <p:spPr>
          <a:xfrm>
            <a:off x="231713" y="6461990"/>
            <a:ext cx="845288" cy="396011"/>
          </a:xfrm>
          <a:prstGeom prst="rect">
            <a:avLst/>
          </a:prstGeom>
          <a:noFill/>
        </p:spPr>
        <p:txBody>
          <a:bodyPr wrap="square" lIns="0" tIns="0" rIns="0" bIns="0" rtlCol="0" anchor="ctr"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fld id="{194AD46A-B630-C74D-BC3B-6AD2DC5652AD}" type="slidenum">
              <a:rPr lang="en-US" sz="1000"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2"/>
              </a:solidFill>
            </a:endParaRPr>
          </a:p>
        </p:txBody>
      </p:sp>
      <p:cxnSp>
        <p:nvCxnSpPr>
          <p:cNvPr id="10" name="Straight Connector 9"/>
          <p:cNvCxnSpPr/>
          <p:nvPr userDrawn="1"/>
        </p:nvCxnSpPr>
        <p:spPr>
          <a:xfrm>
            <a:off x="231713" y="6461989"/>
            <a:ext cx="735632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 name="Picture 2" descr="G:\FRANKLIN MADISON TEMPLATES\Logos\SmarterMarketingType_CapM (1).png"/>
          <p:cNvPicPr>
            <a:picLocks noChangeAspect="1" noChangeArrowheads="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24593" y="6018912"/>
            <a:ext cx="964703" cy="39560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32344" t="18680" r="33627" b="24017"/>
          <a:stretch/>
        </p:blipFill>
        <p:spPr>
          <a:xfrm>
            <a:off x="8195385" y="201568"/>
            <a:ext cx="540538" cy="520141"/>
          </a:xfrm>
          <a:prstGeom prst="rect">
            <a:avLst/>
          </a:prstGeom>
        </p:spPr>
      </p:pic>
      <p:sp>
        <p:nvSpPr>
          <p:cNvPr id="15" name="Rectangle 14"/>
          <p:cNvSpPr/>
          <p:nvPr userDrawn="1"/>
        </p:nvSpPr>
        <p:spPr>
          <a:xfrm>
            <a:off x="7904272" y="6494864"/>
            <a:ext cx="509783" cy="647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Blue Left">
    <p:spTree>
      <p:nvGrpSpPr>
        <p:cNvPr id="1" name=""/>
        <p:cNvGrpSpPr/>
        <p:nvPr/>
      </p:nvGrpSpPr>
      <p:grpSpPr>
        <a:xfrm>
          <a:off x="0" y="0"/>
          <a:ext cx="0" cy="0"/>
          <a:chOff x="0" y="0"/>
          <a:chExt cx="0" cy="0"/>
        </a:xfrm>
      </p:grpSpPr>
      <p:sp>
        <p:nvSpPr>
          <p:cNvPr id="11" name="Rectangle 10"/>
          <p:cNvSpPr/>
          <p:nvPr userDrawn="1"/>
        </p:nvSpPr>
        <p:spPr>
          <a:xfrm>
            <a:off x="0" y="0"/>
            <a:ext cx="13566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p:cNvSpPr txBox="1"/>
          <p:nvPr userDrawn="1"/>
        </p:nvSpPr>
        <p:spPr>
          <a:xfrm>
            <a:off x="3577252" y="6504194"/>
            <a:ext cx="2000040" cy="353807"/>
          </a:xfrm>
          <a:prstGeom prst="rect">
            <a:avLst/>
          </a:prstGeom>
          <a:noFill/>
        </p:spPr>
        <p:txBody>
          <a:bodyPr wrap="square" rtlCol="0" anchor="ctr" anchorCtr="0">
            <a:noAutofit/>
          </a:bodyPr>
          <a:lstStyle/>
          <a:p>
            <a:pPr algn="ctr"/>
            <a:r>
              <a:rPr lang="en-US" sz="1000" dirty="0">
                <a:solidFill>
                  <a:schemeClr val="accent3"/>
                </a:solidFill>
                <a:latin typeface="Verdana" charset="0"/>
                <a:ea typeface="Verdana" charset="0"/>
                <a:cs typeface="Verdana" charset="0"/>
              </a:rPr>
              <a:t>Confidential and Proprietary</a:t>
            </a:r>
          </a:p>
        </p:txBody>
      </p:sp>
      <p:sp>
        <p:nvSpPr>
          <p:cNvPr id="9" name="TextBox 8"/>
          <p:cNvSpPr txBox="1"/>
          <p:nvPr userDrawn="1"/>
        </p:nvSpPr>
        <p:spPr>
          <a:xfrm>
            <a:off x="8044561" y="6461990"/>
            <a:ext cx="845288" cy="396011"/>
          </a:xfrm>
          <a:prstGeom prst="rect">
            <a:avLst/>
          </a:prstGeom>
          <a:noFill/>
        </p:spPr>
        <p:txBody>
          <a:bodyPr wrap="square" lIns="0" tIns="0" rIns="0" bIns="0" rtlCol="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194AD46A-B630-C74D-BC3B-6AD2DC5652AD}" type="slidenum">
              <a:rPr lang="en-US" sz="100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2"/>
              </a:solidFill>
            </a:endParaRPr>
          </a:p>
        </p:txBody>
      </p:sp>
      <p:cxnSp>
        <p:nvCxnSpPr>
          <p:cNvPr id="10" name="Straight Connector 9"/>
          <p:cNvCxnSpPr/>
          <p:nvPr userDrawn="1"/>
        </p:nvCxnSpPr>
        <p:spPr>
          <a:xfrm>
            <a:off x="1533525" y="6461989"/>
            <a:ext cx="735632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32344" t="18680" r="33627" b="24017"/>
          <a:stretch/>
        </p:blipFill>
        <p:spPr>
          <a:xfrm>
            <a:off x="408077" y="152218"/>
            <a:ext cx="540538" cy="520141"/>
          </a:xfrm>
          <a:prstGeom prst="rect">
            <a:avLst/>
          </a:prstGeom>
        </p:spPr>
      </p:pic>
      <p:pic>
        <p:nvPicPr>
          <p:cNvPr id="14" name="Picture 2" descr="G:\FRANKLIN MADISON TEMPLATES\Logos\SmarterMarketingType_CapM (1).png"/>
          <p:cNvPicPr>
            <a:picLocks noChangeAspect="1" noChangeArrowheads="1"/>
          </p:cNvPicPr>
          <p:nvPr userDrawn="1"/>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37285" y="6018911"/>
            <a:ext cx="964703" cy="39560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127125" y="6498542"/>
            <a:ext cx="509783" cy="647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5701553"/>
            <a:ext cx="9144000" cy="115644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 name="Rectangle 2"/>
          <p:cNvSpPr/>
          <p:nvPr userDrawn="1"/>
        </p:nvSpPr>
        <p:spPr>
          <a:xfrm>
            <a:off x="7904272" y="6494864"/>
            <a:ext cx="509783" cy="647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2" descr="G:\FRANKLIN MADISON TEMPLATES\Logos\SmarterMarketingType_CapM (1).pn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06663" y="6013085"/>
            <a:ext cx="1055425" cy="43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833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_Blank">
    <p:spTree>
      <p:nvGrpSpPr>
        <p:cNvPr id="1" name=""/>
        <p:cNvGrpSpPr/>
        <p:nvPr/>
      </p:nvGrpSpPr>
      <p:grpSpPr>
        <a:xfrm>
          <a:off x="0" y="0"/>
          <a:ext cx="0" cy="0"/>
          <a:chOff x="0" y="0"/>
          <a:chExt cx="0" cy="0"/>
        </a:xfrm>
      </p:grpSpPr>
      <p:sp>
        <p:nvSpPr>
          <p:cNvPr id="2" name="TextBox 1"/>
          <p:cNvSpPr txBox="1"/>
          <p:nvPr userDrawn="1"/>
        </p:nvSpPr>
        <p:spPr>
          <a:xfrm>
            <a:off x="8044561" y="6461990"/>
            <a:ext cx="845288" cy="396011"/>
          </a:xfrm>
          <a:prstGeom prst="rect">
            <a:avLst/>
          </a:prstGeom>
          <a:noFill/>
        </p:spPr>
        <p:txBody>
          <a:bodyPr wrap="square" lIns="0" tIns="0" rIns="0" bIns="0" rtlCol="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194AD46A-B630-C74D-BC3B-6AD2DC5652AD}" type="slidenum">
              <a:rPr lang="en-US" sz="100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2"/>
              </a:solidFill>
            </a:endParaRPr>
          </a:p>
        </p:txBody>
      </p:sp>
      <p:cxnSp>
        <p:nvCxnSpPr>
          <p:cNvPr id="3" name="Straight Connector 2"/>
          <p:cNvCxnSpPr/>
          <p:nvPr userDrawn="1"/>
        </p:nvCxnSpPr>
        <p:spPr>
          <a:xfrm>
            <a:off x="264694" y="6461989"/>
            <a:ext cx="862515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1">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ubtle">
    <p:spTree>
      <p:nvGrpSpPr>
        <p:cNvPr id="1" name=""/>
        <p:cNvGrpSpPr/>
        <p:nvPr/>
      </p:nvGrpSpPr>
      <p:grpSpPr>
        <a:xfrm>
          <a:off x="0" y="0"/>
          <a:ext cx="0" cy="0"/>
          <a:chOff x="0" y="0"/>
          <a:chExt cx="0" cy="0"/>
        </a:xfrm>
      </p:grpSpPr>
      <p:sp>
        <p:nvSpPr>
          <p:cNvPr id="6" name="TextBox 5"/>
          <p:cNvSpPr txBox="1"/>
          <p:nvPr userDrawn="1"/>
        </p:nvSpPr>
        <p:spPr>
          <a:xfrm>
            <a:off x="3577252" y="6504194"/>
            <a:ext cx="2000040" cy="353807"/>
          </a:xfrm>
          <a:prstGeom prst="rect">
            <a:avLst/>
          </a:prstGeom>
          <a:noFill/>
        </p:spPr>
        <p:txBody>
          <a:bodyPr wrap="square" rtlCol="0" anchor="ctr" anchorCtr="1">
            <a:noAutofit/>
          </a:bodyPr>
          <a:lstStyle/>
          <a:p>
            <a:r>
              <a:rPr lang="en-US" sz="1000" dirty="0">
                <a:solidFill>
                  <a:schemeClr val="accent3"/>
                </a:solidFill>
                <a:latin typeface="Verdana" charset="0"/>
                <a:ea typeface="Verdana" charset="0"/>
                <a:cs typeface="Verdana" charset="0"/>
              </a:rPr>
              <a:t>Confidential and Proprietary</a:t>
            </a:r>
          </a:p>
        </p:txBody>
      </p:sp>
      <p:sp>
        <p:nvSpPr>
          <p:cNvPr id="9" name="TextBox 8"/>
          <p:cNvSpPr txBox="1"/>
          <p:nvPr userDrawn="1"/>
        </p:nvSpPr>
        <p:spPr>
          <a:xfrm>
            <a:off x="8044561" y="6461990"/>
            <a:ext cx="845288" cy="396011"/>
          </a:xfrm>
          <a:prstGeom prst="rect">
            <a:avLst/>
          </a:prstGeom>
          <a:noFill/>
        </p:spPr>
        <p:txBody>
          <a:bodyPr wrap="square" lIns="0" tIns="0" rIns="0" bIns="0" rtlCol="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194AD46A-B630-C74D-BC3B-6AD2DC5652AD}" type="slidenum">
              <a:rPr lang="en-US" sz="100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2"/>
              </a:solidFill>
            </a:endParaRPr>
          </a:p>
        </p:txBody>
      </p:sp>
      <p:cxnSp>
        <p:nvCxnSpPr>
          <p:cNvPr id="10" name="Straight Connector 9"/>
          <p:cNvCxnSpPr/>
          <p:nvPr userDrawn="1"/>
        </p:nvCxnSpPr>
        <p:spPr>
          <a:xfrm>
            <a:off x="264694" y="6461989"/>
            <a:ext cx="862515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6609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ection Name">
    <p:spTree>
      <p:nvGrpSpPr>
        <p:cNvPr id="1" name=""/>
        <p:cNvGrpSpPr/>
        <p:nvPr/>
      </p:nvGrpSpPr>
      <p:grpSpPr>
        <a:xfrm>
          <a:off x="0" y="0"/>
          <a:ext cx="0" cy="0"/>
          <a:chOff x="0" y="0"/>
          <a:chExt cx="0" cy="0"/>
        </a:xfrm>
      </p:grpSpPr>
      <p:sp>
        <p:nvSpPr>
          <p:cNvPr id="9" name="TextBox 8"/>
          <p:cNvSpPr txBox="1"/>
          <p:nvPr userDrawn="1"/>
        </p:nvSpPr>
        <p:spPr>
          <a:xfrm>
            <a:off x="8044561" y="6461990"/>
            <a:ext cx="845288" cy="396011"/>
          </a:xfrm>
          <a:prstGeom prst="rect">
            <a:avLst/>
          </a:prstGeom>
          <a:noFill/>
        </p:spPr>
        <p:txBody>
          <a:bodyPr wrap="square" lIns="0" tIns="0" rIns="0" bIns="0" rtlCol="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194AD46A-B630-C74D-BC3B-6AD2DC5652AD}" type="slidenum">
              <a:rPr lang="en-US" sz="100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2"/>
              </a:solidFill>
            </a:endParaRPr>
          </a:p>
        </p:txBody>
      </p:sp>
      <p:cxnSp>
        <p:nvCxnSpPr>
          <p:cNvPr id="10" name="Straight Connector 9"/>
          <p:cNvCxnSpPr/>
          <p:nvPr userDrawn="1"/>
        </p:nvCxnSpPr>
        <p:spPr>
          <a:xfrm>
            <a:off x="264694" y="6461989"/>
            <a:ext cx="862515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a:blip r:embed="rId2"/>
          <a:stretch>
            <a:fillRect/>
          </a:stretch>
        </p:blipFill>
        <p:spPr>
          <a:xfrm>
            <a:off x="4381053" y="6582986"/>
            <a:ext cx="392438" cy="9811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ection Name and SM">
    <p:spTree>
      <p:nvGrpSpPr>
        <p:cNvPr id="1" name=""/>
        <p:cNvGrpSpPr/>
        <p:nvPr/>
      </p:nvGrpSpPr>
      <p:grpSpPr>
        <a:xfrm>
          <a:off x="0" y="0"/>
          <a:ext cx="0" cy="0"/>
          <a:chOff x="0" y="0"/>
          <a:chExt cx="0" cy="0"/>
        </a:xfrm>
      </p:grpSpPr>
      <p:sp>
        <p:nvSpPr>
          <p:cNvPr id="6" name="TextBox 5"/>
          <p:cNvSpPr txBox="1"/>
          <p:nvPr userDrawn="1"/>
        </p:nvSpPr>
        <p:spPr>
          <a:xfrm>
            <a:off x="264695" y="6504194"/>
            <a:ext cx="2000040" cy="353807"/>
          </a:xfrm>
          <a:prstGeom prst="rect">
            <a:avLst/>
          </a:prstGeom>
          <a:noFill/>
        </p:spPr>
        <p:txBody>
          <a:bodyPr wrap="square" rtlCol="0" anchor="ctr" anchorCtr="0">
            <a:noAutofit/>
          </a:bodyPr>
          <a:lstStyle/>
          <a:p>
            <a:pPr algn="l"/>
            <a:r>
              <a:rPr lang="en-US" sz="1000" dirty="0">
                <a:solidFill>
                  <a:schemeClr val="accent3"/>
                </a:solidFill>
                <a:latin typeface="Verdana" charset="0"/>
                <a:ea typeface="Verdana" charset="0"/>
                <a:cs typeface="Verdana" charset="0"/>
              </a:rPr>
              <a:t>Confidential and Proprietary</a:t>
            </a:r>
          </a:p>
        </p:txBody>
      </p:sp>
      <p:sp>
        <p:nvSpPr>
          <p:cNvPr id="9" name="TextBox 8"/>
          <p:cNvSpPr txBox="1"/>
          <p:nvPr userDrawn="1"/>
        </p:nvSpPr>
        <p:spPr>
          <a:xfrm>
            <a:off x="8044561" y="6461990"/>
            <a:ext cx="845288" cy="396011"/>
          </a:xfrm>
          <a:prstGeom prst="rect">
            <a:avLst/>
          </a:prstGeom>
          <a:noFill/>
        </p:spPr>
        <p:txBody>
          <a:bodyPr wrap="square" lIns="0" tIns="0" rIns="0" bIns="0" rtlCol="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194AD46A-B630-C74D-BC3B-6AD2DC5652AD}" type="slidenum">
              <a:rPr lang="en-US" sz="100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2"/>
              </a:solidFill>
            </a:endParaRPr>
          </a:p>
        </p:txBody>
      </p:sp>
      <p:cxnSp>
        <p:nvCxnSpPr>
          <p:cNvPr id="10" name="Straight Connector 9"/>
          <p:cNvCxnSpPr/>
          <p:nvPr userDrawn="1"/>
        </p:nvCxnSpPr>
        <p:spPr>
          <a:xfrm>
            <a:off x="264694" y="6461989"/>
            <a:ext cx="862515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4381053" y="6582986"/>
            <a:ext cx="392438" cy="98110"/>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32344" t="18680" r="33627" b="24017"/>
          <a:stretch/>
        </p:blipFill>
        <p:spPr>
          <a:xfrm>
            <a:off x="4304872" y="201569"/>
            <a:ext cx="540538" cy="520141"/>
          </a:xfrm>
          <a:prstGeom prst="rect">
            <a:avLst/>
          </a:prstGeom>
        </p:spPr>
      </p:pic>
      <p:pic>
        <p:nvPicPr>
          <p:cNvPr id="1026" name="Picture 2" descr="G:\FRANKLIN MADISON TEMPLATES\Logos\SmarterMarketingType_CapM (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8965" y="201569"/>
            <a:ext cx="1356364" cy="5562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Blue Top 1">
    <p:spTree>
      <p:nvGrpSpPr>
        <p:cNvPr id="1" name=""/>
        <p:cNvGrpSpPr/>
        <p:nvPr/>
      </p:nvGrpSpPr>
      <p:grpSpPr>
        <a:xfrm>
          <a:off x="0" y="0"/>
          <a:ext cx="0" cy="0"/>
          <a:chOff x="0" y="0"/>
          <a:chExt cx="0" cy="0"/>
        </a:xfrm>
      </p:grpSpPr>
      <p:sp>
        <p:nvSpPr>
          <p:cNvPr id="11" name="Rectangle 10"/>
          <p:cNvSpPr/>
          <p:nvPr userDrawn="1"/>
        </p:nvSpPr>
        <p:spPr>
          <a:xfrm>
            <a:off x="0" y="0"/>
            <a:ext cx="9144000" cy="10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p:cNvSpPr txBox="1"/>
          <p:nvPr userDrawn="1"/>
        </p:nvSpPr>
        <p:spPr>
          <a:xfrm>
            <a:off x="264695" y="6504194"/>
            <a:ext cx="2000040" cy="353807"/>
          </a:xfrm>
          <a:prstGeom prst="rect">
            <a:avLst/>
          </a:prstGeom>
          <a:noFill/>
        </p:spPr>
        <p:txBody>
          <a:bodyPr wrap="square" rtlCol="0" anchor="ctr" anchorCtr="0">
            <a:noAutofit/>
          </a:bodyPr>
          <a:lstStyle/>
          <a:p>
            <a:pPr algn="l"/>
            <a:r>
              <a:rPr lang="en-US" sz="1000" dirty="0">
                <a:solidFill>
                  <a:schemeClr val="accent3"/>
                </a:solidFill>
                <a:latin typeface="Verdana" charset="0"/>
                <a:ea typeface="Verdana" charset="0"/>
                <a:cs typeface="Verdana" charset="0"/>
              </a:rPr>
              <a:t>Confidential and Proprietary</a:t>
            </a:r>
          </a:p>
        </p:txBody>
      </p:sp>
      <p:sp>
        <p:nvSpPr>
          <p:cNvPr id="9" name="TextBox 8"/>
          <p:cNvSpPr txBox="1"/>
          <p:nvPr userDrawn="1"/>
        </p:nvSpPr>
        <p:spPr>
          <a:xfrm>
            <a:off x="8044561" y="6461990"/>
            <a:ext cx="845288" cy="396011"/>
          </a:xfrm>
          <a:prstGeom prst="rect">
            <a:avLst/>
          </a:prstGeom>
          <a:noFill/>
        </p:spPr>
        <p:txBody>
          <a:bodyPr wrap="square" lIns="0" tIns="0" rIns="0" bIns="0" rtlCol="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194AD46A-B630-C74D-BC3B-6AD2DC5652AD}" type="slidenum">
              <a:rPr lang="en-US" sz="100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2"/>
              </a:solidFill>
            </a:endParaRPr>
          </a:p>
        </p:txBody>
      </p:sp>
      <p:cxnSp>
        <p:nvCxnSpPr>
          <p:cNvPr id="10" name="Straight Connector 9"/>
          <p:cNvCxnSpPr/>
          <p:nvPr userDrawn="1"/>
        </p:nvCxnSpPr>
        <p:spPr>
          <a:xfrm>
            <a:off x="264694" y="6461989"/>
            <a:ext cx="862515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4381053" y="6582986"/>
            <a:ext cx="392438" cy="98110"/>
          </a:xfrm>
          <a:prstGeom prst="rect">
            <a:avLst/>
          </a:prstGeom>
        </p:spPr>
      </p:pic>
      <p:pic>
        <p:nvPicPr>
          <p:cNvPr id="15" name="Picture 14"/>
          <p:cNvPicPr>
            <a:picLocks noChangeAspect="1"/>
          </p:cNvPicPr>
          <p:nvPr userDrawn="1"/>
        </p:nvPicPr>
        <p:blipFill rotWithShape="1">
          <a:blip r:embed="rId3">
            <a:extLst>
              <a:ext uri="{28A0092B-C50C-407E-A947-70E740481C1C}">
                <a14:useLocalDpi xmlns:a14="http://schemas.microsoft.com/office/drawing/2010/main" val="0"/>
              </a:ext>
            </a:extLst>
          </a:blip>
          <a:srcRect l="32344" t="18680" r="33627" b="24017"/>
          <a:stretch/>
        </p:blipFill>
        <p:spPr>
          <a:xfrm>
            <a:off x="4304872" y="201569"/>
            <a:ext cx="540538" cy="520141"/>
          </a:xfrm>
          <a:prstGeom prst="rect">
            <a:avLst/>
          </a:prstGeom>
        </p:spPr>
      </p:pic>
      <p:pic>
        <p:nvPicPr>
          <p:cNvPr id="17" name="Picture 2" descr="G:\FRANKLIN MADISON TEMPLATES\Logos\SmarterMarketingType_CapM (1).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28965" y="201569"/>
            <a:ext cx="1356364" cy="5562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ue Top 2">
    <p:spTree>
      <p:nvGrpSpPr>
        <p:cNvPr id="1" name=""/>
        <p:cNvGrpSpPr/>
        <p:nvPr/>
      </p:nvGrpSpPr>
      <p:grpSpPr>
        <a:xfrm>
          <a:off x="0" y="0"/>
          <a:ext cx="0" cy="0"/>
          <a:chOff x="0" y="0"/>
          <a:chExt cx="0" cy="0"/>
        </a:xfrm>
      </p:grpSpPr>
      <p:sp>
        <p:nvSpPr>
          <p:cNvPr id="11" name="Rectangle 10"/>
          <p:cNvSpPr/>
          <p:nvPr userDrawn="1"/>
        </p:nvSpPr>
        <p:spPr>
          <a:xfrm>
            <a:off x="0" y="0"/>
            <a:ext cx="9144000" cy="10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TextBox 5"/>
          <p:cNvSpPr txBox="1"/>
          <p:nvPr userDrawn="1"/>
        </p:nvSpPr>
        <p:spPr>
          <a:xfrm>
            <a:off x="264695" y="6504194"/>
            <a:ext cx="2000040" cy="353807"/>
          </a:xfrm>
          <a:prstGeom prst="rect">
            <a:avLst/>
          </a:prstGeom>
          <a:noFill/>
        </p:spPr>
        <p:txBody>
          <a:bodyPr wrap="square" rtlCol="0" anchor="ctr" anchorCtr="0">
            <a:noAutofit/>
          </a:bodyPr>
          <a:lstStyle/>
          <a:p>
            <a:pPr algn="l"/>
            <a:r>
              <a:rPr lang="en-US" sz="1000" dirty="0">
                <a:solidFill>
                  <a:schemeClr val="accent3"/>
                </a:solidFill>
                <a:latin typeface="Verdana" charset="0"/>
                <a:ea typeface="Verdana" charset="0"/>
                <a:cs typeface="Verdana" charset="0"/>
              </a:rPr>
              <a:t>Confidential and Proprietary</a:t>
            </a:r>
          </a:p>
        </p:txBody>
      </p:sp>
      <p:sp>
        <p:nvSpPr>
          <p:cNvPr id="9" name="TextBox 8"/>
          <p:cNvSpPr txBox="1"/>
          <p:nvPr userDrawn="1"/>
        </p:nvSpPr>
        <p:spPr>
          <a:xfrm>
            <a:off x="8044561" y="6461990"/>
            <a:ext cx="845288" cy="396011"/>
          </a:xfrm>
          <a:prstGeom prst="rect">
            <a:avLst/>
          </a:prstGeom>
          <a:noFill/>
        </p:spPr>
        <p:txBody>
          <a:bodyPr wrap="square" lIns="0" tIns="0" rIns="0" bIns="0" rtlCol="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194AD46A-B630-C74D-BC3B-6AD2DC5652AD}" type="slidenum">
              <a:rPr lang="en-US" sz="1000" smtClean="0">
                <a:solidFill>
                  <a:schemeClr val="bg2"/>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dirty="0">
              <a:solidFill>
                <a:schemeClr val="bg2"/>
              </a:solidFill>
            </a:endParaRPr>
          </a:p>
        </p:txBody>
      </p:sp>
      <p:cxnSp>
        <p:nvCxnSpPr>
          <p:cNvPr id="10" name="Straight Connector 9"/>
          <p:cNvCxnSpPr/>
          <p:nvPr userDrawn="1"/>
        </p:nvCxnSpPr>
        <p:spPr>
          <a:xfrm>
            <a:off x="264694" y="6461989"/>
            <a:ext cx="8625155"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stretch>
            <a:fillRect/>
          </a:stretch>
        </p:blipFill>
        <p:spPr>
          <a:xfrm>
            <a:off x="4381053" y="6582986"/>
            <a:ext cx="392438" cy="98110"/>
          </a:xfrm>
          <a:prstGeom prst="rect">
            <a:avLst/>
          </a:prstGeom>
        </p:spPr>
      </p:pic>
      <p:pic>
        <p:nvPicPr>
          <p:cNvPr id="8" name="Picture 2" descr="G:\FRANKLIN MADISON TEMPLATES\Logos\SmarterMarketingType_CapM (1).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628965" y="201569"/>
            <a:ext cx="1356364" cy="5562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Blue Right">
    <p:spTree>
      <p:nvGrpSpPr>
        <p:cNvPr id="1" name=""/>
        <p:cNvGrpSpPr/>
        <p:nvPr/>
      </p:nvGrpSpPr>
      <p:grpSpPr>
        <a:xfrm>
          <a:off x="0" y="0"/>
          <a:ext cx="0" cy="0"/>
          <a:chOff x="0" y="0"/>
          <a:chExt cx="0" cy="0"/>
        </a:xfrm>
      </p:grpSpPr>
      <p:sp>
        <p:nvSpPr>
          <p:cNvPr id="11" name="Rectangle 10"/>
          <p:cNvSpPr/>
          <p:nvPr userDrawn="1"/>
        </p:nvSpPr>
        <p:spPr>
          <a:xfrm>
            <a:off x="7787308" y="0"/>
            <a:ext cx="135669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5" name="Picture 2" descr="G:\FRANKLIN MADISON TEMPLATES\Logos\SmarterMarketingType_CapM (1).png"/>
          <p:cNvPicPr>
            <a:picLocks noChangeAspect="1" noChangeArrowheads="1"/>
          </p:cNvPicPr>
          <p:nvPr userDrawn="1"/>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924593" y="6018912"/>
            <a:ext cx="964703" cy="39560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userDrawn="1"/>
        </p:nvSpPr>
        <p:spPr>
          <a:xfrm>
            <a:off x="7904272" y="6494864"/>
            <a:ext cx="509783" cy="6472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474206"/>
      </p:ext>
    </p:extLst>
  </p:cSld>
  <p:clrMap bg1="lt1" tx1="dk1" bg2="lt2" tx2="dk2" accent1="accent1" accent2="accent2" accent3="accent3" accent4="accent4" accent5="accent5" accent6="accent6" hlink="hlink" folHlink="folHlink"/>
  <p:sldLayoutIdLst>
    <p:sldLayoutId id="2147483669" r:id="rId1"/>
    <p:sldLayoutId id="2147483654" r:id="rId2"/>
    <p:sldLayoutId id="2147483668" r:id="rId3"/>
    <p:sldLayoutId id="2147483656" r:id="rId4"/>
    <p:sldLayoutId id="2147483657" r:id="rId5"/>
    <p:sldLayoutId id="2147483658" r:id="rId6"/>
    <p:sldLayoutId id="2147483665" r:id="rId7"/>
    <p:sldLayoutId id="2147483666" r:id="rId8"/>
    <p:sldLayoutId id="2147483671" r:id="rId9"/>
    <p:sldLayoutId id="2147483661" r:id="rId10"/>
    <p:sldLayoutId id="2147483664" r:id="rId11"/>
    <p:sldLayoutId id="214748367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2.png"/><Relationship Id="rId7" Type="http://schemas.openxmlformats.org/officeDocument/2006/relationships/diagramLayout" Target="../diagrams/layout1.xml"/><Relationship Id="rId2" Type="http://schemas.openxmlformats.org/officeDocument/2006/relationships/notesSlide" Target="../notesSlides/notesSlide44.xml"/><Relationship Id="rId1" Type="http://schemas.openxmlformats.org/officeDocument/2006/relationships/slideLayout" Target="../slideLayouts/slideLayout5.xml"/><Relationship Id="rId6" Type="http://schemas.openxmlformats.org/officeDocument/2006/relationships/diagramData" Target="../diagrams/data1.xml"/><Relationship Id="rId5" Type="http://schemas.openxmlformats.org/officeDocument/2006/relationships/image" Target="../media/image24.png"/><Relationship Id="rId10" Type="http://schemas.microsoft.com/office/2007/relationships/diagramDrawing" Target="../diagrams/drawing1.xml"/><Relationship Id="rId4" Type="http://schemas.openxmlformats.org/officeDocument/2006/relationships/image" Target="../media/image23.png"/><Relationship Id="rId9" Type="http://schemas.openxmlformats.org/officeDocument/2006/relationships/diagramColors" Target="../diagrams/colors1.xml"/></Relationships>
</file>

<file path=ppt/slides/_rels/slide4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 Id="rId9"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29426" y="2148284"/>
            <a:ext cx="4285147" cy="830997"/>
          </a:xfrm>
          <a:prstGeom prst="rect">
            <a:avLst/>
          </a:prstGeom>
          <a:noFill/>
        </p:spPr>
        <p:txBody>
          <a:bodyPr wrap="none" rtlCol="0" anchor="t" anchorCtr="0">
            <a:spAutoFit/>
          </a:bodyPr>
          <a:lstStyle/>
          <a:p>
            <a:pPr algn="ctr"/>
            <a:r>
              <a:rPr lang="en-US" sz="4800" dirty="0">
                <a:solidFill>
                  <a:schemeClr val="accent1"/>
                </a:solidFill>
                <a:latin typeface="Georgia" charset="0"/>
                <a:ea typeface="Georgia" charset="0"/>
                <a:cs typeface="Georgia" charset="0"/>
              </a:rPr>
              <a:t>Agent Training</a:t>
            </a:r>
          </a:p>
        </p:txBody>
      </p:sp>
      <p:sp>
        <p:nvSpPr>
          <p:cNvPr id="3" name="Rectangle 2"/>
          <p:cNvSpPr/>
          <p:nvPr/>
        </p:nvSpPr>
        <p:spPr>
          <a:xfrm>
            <a:off x="4165949" y="3142827"/>
            <a:ext cx="812103" cy="8995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pic>
        <p:nvPicPr>
          <p:cNvPr id="4" name="Picture 3"/>
          <p:cNvPicPr>
            <a:picLocks noChangeAspect="1"/>
          </p:cNvPicPr>
          <p:nvPr/>
        </p:nvPicPr>
        <p:blipFill>
          <a:blip r:embed="rId3"/>
          <a:stretch>
            <a:fillRect/>
          </a:stretch>
        </p:blipFill>
        <p:spPr>
          <a:xfrm>
            <a:off x="2801471" y="5616281"/>
            <a:ext cx="3541058" cy="526374"/>
          </a:xfrm>
          <a:prstGeom prst="rect">
            <a:avLst/>
          </a:prstGeom>
        </p:spPr>
      </p:pic>
    </p:spTree>
    <p:extLst>
      <p:ext uri="{BB962C8B-B14F-4D97-AF65-F5344CB8AC3E}">
        <p14:creationId xmlns:p14="http://schemas.microsoft.com/office/powerpoint/2010/main" val="883346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Our Carriers</a:t>
            </a:r>
          </a:p>
        </p:txBody>
      </p:sp>
      <p:grpSp>
        <p:nvGrpSpPr>
          <p:cNvPr id="14" name="Group 13">
            <a:extLst>
              <a:ext uri="{FF2B5EF4-FFF2-40B4-BE49-F238E27FC236}">
                <a16:creationId xmlns:a16="http://schemas.microsoft.com/office/drawing/2014/main" id="{114CE7E3-E2FF-EA5C-FDA5-89B49EBD76B3}"/>
              </a:ext>
            </a:extLst>
          </p:cNvPr>
          <p:cNvGrpSpPr/>
          <p:nvPr/>
        </p:nvGrpSpPr>
        <p:grpSpPr>
          <a:xfrm>
            <a:off x="1621077" y="2701524"/>
            <a:ext cx="5635218" cy="435429"/>
            <a:chOff x="1327377" y="3396342"/>
            <a:chExt cx="5635218" cy="435429"/>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9130" b="40553"/>
            <a:stretch/>
          </p:blipFill>
          <p:spPr>
            <a:xfrm>
              <a:off x="1327377" y="3396342"/>
              <a:ext cx="2143125" cy="435429"/>
            </a:xfrm>
            <a:prstGeom prst="rect">
              <a:avLst/>
            </a:prstGeom>
          </p:spPr>
        </p:pic>
        <p:sp>
          <p:nvSpPr>
            <p:cNvPr id="7" name="Rectangle 6"/>
            <p:cNvSpPr/>
            <p:nvPr/>
          </p:nvSpPr>
          <p:spPr>
            <a:xfrm>
              <a:off x="3888292" y="3420681"/>
              <a:ext cx="3074303" cy="369332"/>
            </a:xfrm>
            <a:prstGeom prst="rect">
              <a:avLst/>
            </a:prstGeom>
          </p:spPr>
          <p:txBody>
            <a:bodyPr wrap="none">
              <a:spAutoFit/>
            </a:bodyPr>
            <a:lstStyle/>
            <a:p>
              <a:r>
                <a:rPr lang="en-US" dirty="0">
                  <a:latin typeface="arial" panose="020B0604020202020204" pitchFamily="34" charset="0"/>
                </a:rPr>
                <a:t>FEDERAL INSURANCE CO</a:t>
              </a:r>
              <a:endParaRPr lang="en-US" dirty="0"/>
            </a:p>
          </p:txBody>
        </p:sp>
        <p:sp>
          <p:nvSpPr>
            <p:cNvPr id="8" name="TextBox 7"/>
            <p:cNvSpPr txBox="1"/>
            <p:nvPr/>
          </p:nvSpPr>
          <p:spPr>
            <a:xfrm>
              <a:off x="3470502" y="3405051"/>
              <a:ext cx="461986" cy="369332"/>
            </a:xfrm>
            <a:prstGeom prst="rect">
              <a:avLst/>
            </a:prstGeom>
            <a:noFill/>
          </p:spPr>
          <p:txBody>
            <a:bodyPr wrap="none" rtlCol="0">
              <a:spAutoFit/>
            </a:bodyPr>
            <a:lstStyle/>
            <a:p>
              <a:r>
                <a:rPr lang="en-US" dirty="0"/>
                <a:t>OR</a:t>
              </a:r>
            </a:p>
          </p:txBody>
        </p:sp>
      </p:grpSp>
      <p:grpSp>
        <p:nvGrpSpPr>
          <p:cNvPr id="15" name="Group 14">
            <a:extLst>
              <a:ext uri="{FF2B5EF4-FFF2-40B4-BE49-F238E27FC236}">
                <a16:creationId xmlns:a16="http://schemas.microsoft.com/office/drawing/2014/main" id="{7E378328-438F-DF2F-DB93-98298667B99B}"/>
              </a:ext>
            </a:extLst>
          </p:cNvPr>
          <p:cNvGrpSpPr/>
          <p:nvPr/>
        </p:nvGrpSpPr>
        <p:grpSpPr>
          <a:xfrm>
            <a:off x="2186441" y="1399499"/>
            <a:ext cx="4111434" cy="418012"/>
            <a:chOff x="1327377" y="1644368"/>
            <a:chExt cx="4111434" cy="418012"/>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7377" y="1691449"/>
              <a:ext cx="1438275" cy="32385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t="38724" b="41771"/>
            <a:stretch/>
          </p:blipFill>
          <p:spPr>
            <a:xfrm>
              <a:off x="3295686" y="1644368"/>
              <a:ext cx="2143125" cy="418012"/>
            </a:xfrm>
            <a:prstGeom prst="rect">
              <a:avLst/>
            </a:prstGeom>
          </p:spPr>
        </p:pic>
        <p:sp>
          <p:nvSpPr>
            <p:cNvPr id="9" name="TextBox 8"/>
            <p:cNvSpPr txBox="1"/>
            <p:nvPr/>
          </p:nvSpPr>
          <p:spPr>
            <a:xfrm>
              <a:off x="2842845" y="1687094"/>
              <a:ext cx="461986" cy="369332"/>
            </a:xfrm>
            <a:prstGeom prst="rect">
              <a:avLst/>
            </a:prstGeom>
            <a:noFill/>
          </p:spPr>
          <p:txBody>
            <a:bodyPr wrap="none" rtlCol="0">
              <a:spAutoFit/>
            </a:bodyPr>
            <a:lstStyle/>
            <a:p>
              <a:r>
                <a:rPr lang="en-US" dirty="0"/>
                <a:t>OR</a:t>
              </a:r>
            </a:p>
          </p:txBody>
        </p:sp>
      </p:grpSp>
      <p:grpSp>
        <p:nvGrpSpPr>
          <p:cNvPr id="17" name="Group 16">
            <a:extLst>
              <a:ext uri="{FF2B5EF4-FFF2-40B4-BE49-F238E27FC236}">
                <a16:creationId xmlns:a16="http://schemas.microsoft.com/office/drawing/2014/main" id="{8457E61A-17F8-614D-478A-E496FA80AADC}"/>
              </a:ext>
            </a:extLst>
          </p:cNvPr>
          <p:cNvGrpSpPr/>
          <p:nvPr/>
        </p:nvGrpSpPr>
        <p:grpSpPr>
          <a:xfrm>
            <a:off x="2284357" y="3803082"/>
            <a:ext cx="4013518" cy="447675"/>
            <a:chOff x="1425293" y="4362338"/>
            <a:chExt cx="4013518" cy="447675"/>
          </a:xfrm>
        </p:grpSpPr>
        <p:pic>
          <p:nvPicPr>
            <p:cNvPr id="10" name="Picture 9">
              <a:extLst>
                <a:ext uri="{FF2B5EF4-FFF2-40B4-BE49-F238E27FC236}">
                  <a16:creationId xmlns:a16="http://schemas.microsoft.com/office/drawing/2014/main" id="{2A771520-583F-0341-3C35-807F85A222B3}"/>
                </a:ext>
              </a:extLst>
            </p:cNvPr>
            <p:cNvPicPr>
              <a:picLocks noChangeAspect="1"/>
            </p:cNvPicPr>
            <p:nvPr/>
          </p:nvPicPr>
          <p:blipFill>
            <a:blip r:embed="rId6"/>
            <a:stretch>
              <a:fillRect/>
            </a:stretch>
          </p:blipFill>
          <p:spPr>
            <a:xfrm>
              <a:off x="1425293" y="4362338"/>
              <a:ext cx="1533525" cy="447675"/>
            </a:xfrm>
            <a:prstGeom prst="rect">
              <a:avLst/>
            </a:prstGeom>
          </p:spPr>
        </p:pic>
        <p:pic>
          <p:nvPicPr>
            <p:cNvPr id="12" name="Picture 11">
              <a:extLst>
                <a:ext uri="{FF2B5EF4-FFF2-40B4-BE49-F238E27FC236}">
                  <a16:creationId xmlns:a16="http://schemas.microsoft.com/office/drawing/2014/main" id="{773021F5-38F5-3B8F-83F7-64FC3FE62C60}"/>
                </a:ext>
              </a:extLst>
            </p:cNvPr>
            <p:cNvPicPr>
              <a:picLocks noChangeAspect="1"/>
            </p:cNvPicPr>
            <p:nvPr/>
          </p:nvPicPr>
          <p:blipFill>
            <a:blip r:embed="rId7"/>
            <a:stretch>
              <a:fillRect/>
            </a:stretch>
          </p:blipFill>
          <p:spPr>
            <a:xfrm>
              <a:off x="3438561" y="4462350"/>
              <a:ext cx="2000250" cy="247650"/>
            </a:xfrm>
            <a:prstGeom prst="rect">
              <a:avLst/>
            </a:prstGeom>
          </p:spPr>
        </p:pic>
        <p:sp>
          <p:nvSpPr>
            <p:cNvPr id="13" name="TextBox 12">
              <a:extLst>
                <a:ext uri="{FF2B5EF4-FFF2-40B4-BE49-F238E27FC236}">
                  <a16:creationId xmlns:a16="http://schemas.microsoft.com/office/drawing/2014/main" id="{1727B86D-C45A-3D54-8E3D-B05BED043DC2}"/>
                </a:ext>
              </a:extLst>
            </p:cNvPr>
            <p:cNvSpPr txBox="1"/>
            <p:nvPr/>
          </p:nvSpPr>
          <p:spPr>
            <a:xfrm>
              <a:off x="2958818" y="4402207"/>
              <a:ext cx="461986" cy="369332"/>
            </a:xfrm>
            <a:prstGeom prst="rect">
              <a:avLst/>
            </a:prstGeom>
            <a:noFill/>
          </p:spPr>
          <p:txBody>
            <a:bodyPr wrap="none" rtlCol="0">
              <a:spAutoFit/>
            </a:bodyPr>
            <a:lstStyle/>
            <a:p>
              <a:r>
                <a:rPr lang="en-US" dirty="0"/>
                <a:t>OR</a:t>
              </a:r>
            </a:p>
          </p:txBody>
        </p:sp>
      </p:grpSp>
      <p:pic>
        <p:nvPicPr>
          <p:cNvPr id="19" name="Picture 18">
            <a:extLst>
              <a:ext uri="{FF2B5EF4-FFF2-40B4-BE49-F238E27FC236}">
                <a16:creationId xmlns:a16="http://schemas.microsoft.com/office/drawing/2014/main" id="{DD968634-E4AD-8662-089E-6B3675BAFD9F}"/>
              </a:ext>
            </a:extLst>
          </p:cNvPr>
          <p:cNvPicPr>
            <a:picLocks noChangeAspect="1"/>
          </p:cNvPicPr>
          <p:nvPr/>
        </p:nvPicPr>
        <p:blipFill>
          <a:blip r:embed="rId8"/>
          <a:stretch>
            <a:fillRect/>
          </a:stretch>
        </p:blipFill>
        <p:spPr>
          <a:xfrm>
            <a:off x="3416562" y="4698478"/>
            <a:ext cx="1476375" cy="933450"/>
          </a:xfrm>
          <a:prstGeom prst="rect">
            <a:avLst/>
          </a:prstGeom>
        </p:spPr>
      </p:pic>
    </p:spTree>
    <p:extLst>
      <p:ext uri="{BB962C8B-B14F-4D97-AF65-F5344CB8AC3E}">
        <p14:creationId xmlns:p14="http://schemas.microsoft.com/office/powerpoint/2010/main" val="2187669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p:cNvGrpSpPr/>
        <p:nvPr/>
      </p:nvGrpSpPr>
      <p:grpSpPr>
        <a:xfrm>
          <a:off x="0" y="0"/>
          <a:ext cx="0" cy="0"/>
          <a:chOff x="0" y="0"/>
          <a:chExt cx="0" cy="0"/>
        </a:xfrm>
      </p:grpSpPr>
      <p:sp>
        <p:nvSpPr>
          <p:cNvPr id="2" name="TextBox 1"/>
          <p:cNvSpPr txBox="1"/>
          <p:nvPr/>
        </p:nvSpPr>
        <p:spPr>
          <a:xfrm>
            <a:off x="598545" y="1558330"/>
            <a:ext cx="8507457" cy="1446550"/>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Product</a:t>
            </a:r>
          </a:p>
          <a:p>
            <a:r>
              <a:rPr lang="en-US" sz="4000" dirty="0">
                <a:solidFill>
                  <a:schemeClr val="bg1"/>
                </a:solidFill>
                <a:latin typeface="Georgia" charset="0"/>
                <a:ea typeface="Georgia" charset="0"/>
                <a:cs typeface="Georgia" charset="0"/>
              </a:rPr>
              <a:t>Accidental Death &amp; Dismemberment</a:t>
            </a:r>
          </a:p>
        </p:txBody>
      </p:sp>
      <p:sp>
        <p:nvSpPr>
          <p:cNvPr id="5" name="Rectangle 4"/>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dirty="0">
              <a:solidFill>
                <a:srgbClr val="EF463B"/>
              </a:solidFill>
              <a:latin typeface="Calibri" panose="020F0502020204030204"/>
            </a:endParaRPr>
          </a:p>
        </p:txBody>
      </p:sp>
      <p:pic>
        <p:nvPicPr>
          <p:cNvPr id="6" name="Picture 5"/>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3313137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AD&amp;D Overview</a:t>
            </a:r>
          </a:p>
        </p:txBody>
      </p:sp>
      <p:sp>
        <p:nvSpPr>
          <p:cNvPr id="3" name="TextBox 2"/>
          <p:cNvSpPr txBox="1"/>
          <p:nvPr/>
        </p:nvSpPr>
        <p:spPr>
          <a:xfrm>
            <a:off x="868680" y="1439240"/>
            <a:ext cx="7812476" cy="397031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Covers for loss of life, limb, sight, speech and hearing due to a covered accident</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Offered with Minnesota Life, Chubb, and Zurich</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Bank vs. credit union</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Policies for banks are issued to the Financial Services Association</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Policies are issued to the credit union</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Complimentary vs. paid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Complimentary is the insurance chosen by and paid for by the client as a service to the customer</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Paid (supplemental) is the insurance a customer pays for on their own </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Individual vs. family coverage type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Age reductions – differs by carrier and product</a:t>
            </a:r>
          </a:p>
        </p:txBody>
      </p:sp>
    </p:spTree>
    <p:extLst>
      <p:ext uri="{BB962C8B-B14F-4D97-AF65-F5344CB8AC3E}">
        <p14:creationId xmlns:p14="http://schemas.microsoft.com/office/powerpoint/2010/main" val="2360762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AD&amp;D Product Details</a:t>
            </a:r>
          </a:p>
        </p:txBody>
      </p:sp>
      <p:sp>
        <p:nvSpPr>
          <p:cNvPr id="3" name="TextBox 2"/>
          <p:cNvSpPr txBox="1"/>
          <p:nvPr/>
        </p:nvSpPr>
        <p:spPr>
          <a:xfrm>
            <a:off x="868679" y="1439240"/>
            <a:ext cx="7880209"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Guaranteed issue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Basic coverage $1,000 to $5,000 (client paid &amp; complimentary to the customer)</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Assigned by the client</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Not variable by customer and not able to be “chosen” by the customer</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Supplemental coverage up to $300,000 ($500,000 in rare cases)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Specific ancillary benefits vary between bank and credit union</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Common carrier</a:t>
            </a:r>
          </a:p>
        </p:txBody>
      </p:sp>
    </p:spTree>
    <p:extLst>
      <p:ext uri="{BB962C8B-B14F-4D97-AF65-F5344CB8AC3E}">
        <p14:creationId xmlns:p14="http://schemas.microsoft.com/office/powerpoint/2010/main" val="2302647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Bank Ancillary Benefits</a:t>
            </a:r>
          </a:p>
        </p:txBody>
      </p:sp>
      <p:sp>
        <p:nvSpPr>
          <p:cNvPr id="3" name="TextBox 2"/>
          <p:cNvSpPr txBox="1"/>
          <p:nvPr/>
        </p:nvSpPr>
        <p:spPr>
          <a:xfrm>
            <a:off x="868679" y="1439240"/>
            <a:ext cx="7709263" cy="4789003"/>
          </a:xfrm>
          <a:prstGeom prst="rect">
            <a:avLst/>
          </a:prstGeom>
          <a:noFill/>
        </p:spPr>
        <p:txBody>
          <a:bodyPr wrap="square" rtlCol="0">
            <a:spAutoFit/>
          </a:bodyPr>
          <a:lstStyle/>
          <a:p>
            <a:pPr marL="342900" lvl="0" indent="-342900">
              <a:spcBef>
                <a:spcPct val="20000"/>
              </a:spcBef>
              <a:buFont typeface="Arial" panose="020B0604020202020204" pitchFamily="34" charset="0"/>
              <a:buChar char="•"/>
            </a:pPr>
            <a:r>
              <a:rPr lang="en-US" sz="1400" u="sng" dirty="0">
                <a:solidFill>
                  <a:srgbClr val="505050"/>
                </a:solidFill>
                <a:latin typeface="Verdana" panose="020B0604030504040204" pitchFamily="34" charset="0"/>
                <a:ea typeface="Verdana" panose="020B0604030504040204" pitchFamily="34" charset="0"/>
                <a:cs typeface="Verdana" panose="020B0604030504040204" pitchFamily="34" charset="0"/>
              </a:rPr>
              <a:t>Common Carrier</a:t>
            </a:r>
            <a:r>
              <a:rPr lang="en-US" sz="1400" dirty="0">
                <a:solidFill>
                  <a:srgbClr val="505050"/>
                </a:solidFill>
                <a:latin typeface="Verdana" panose="020B0604030504040204" pitchFamily="34" charset="0"/>
                <a:ea typeface="Verdana" panose="020B0604030504040204" pitchFamily="34" charset="0"/>
                <a:cs typeface="Verdana" panose="020B0604030504040204" pitchFamily="34" charset="0"/>
              </a:rPr>
              <a:t> - this benefit pays twice the elected additional coverage for accidental loss of life involving a collision, crash or sinking of a common carrier while riding as a fare-paying passenger. </a:t>
            </a:r>
          </a:p>
          <a:p>
            <a:pPr marL="342900" lvl="0" indent="-342900">
              <a:spcBef>
                <a:spcPct val="20000"/>
              </a:spcBef>
              <a:buFont typeface="Arial" panose="020B0604020202020204" pitchFamily="34" charset="0"/>
              <a:buChar char="•"/>
            </a:pPr>
            <a:r>
              <a:rPr lang="en-US" sz="1400" u="sng" dirty="0">
                <a:solidFill>
                  <a:srgbClr val="505050"/>
                </a:solidFill>
                <a:latin typeface="Verdana" panose="020B0604030504040204" pitchFamily="34" charset="0"/>
                <a:ea typeface="Verdana" panose="020B0604030504040204" pitchFamily="34" charset="0"/>
                <a:cs typeface="Verdana" panose="020B0604030504040204" pitchFamily="34" charset="0"/>
              </a:rPr>
              <a:t>Education Benefit</a:t>
            </a:r>
            <a:r>
              <a:rPr lang="en-US" sz="1400" dirty="0">
                <a:solidFill>
                  <a:srgbClr val="505050"/>
                </a:solidFill>
                <a:latin typeface="Verdana" panose="020B0604030504040204" pitchFamily="34" charset="0"/>
                <a:ea typeface="Verdana" panose="020B0604030504040204" pitchFamily="34" charset="0"/>
                <a:cs typeface="Verdana" panose="020B0604030504040204" pitchFamily="34" charset="0"/>
              </a:rPr>
              <a:t> - if you suffer an accidental death, a benefit of 2% of your accidental death benefit is payable in equal monthly installments for each year for each dependent child who is enrolled as a full-time student in an institution of higher learning. Maximum benefit is $5,000 per year for up to 4 years. If at the time of the insured’s death there are no dependent children, we will pay a benefit in the amount of $1,000.</a:t>
            </a:r>
          </a:p>
          <a:p>
            <a:pPr marL="342900" lvl="0" indent="-342900">
              <a:spcBef>
                <a:spcPct val="20000"/>
              </a:spcBef>
              <a:buFont typeface="Arial" panose="020B0604020202020204" pitchFamily="34" charset="0"/>
              <a:buChar char="•"/>
            </a:pPr>
            <a:r>
              <a:rPr lang="en-US" sz="1400" u="sng" dirty="0">
                <a:solidFill>
                  <a:srgbClr val="505050"/>
                </a:solidFill>
                <a:latin typeface="Verdana" panose="020B0604030504040204" pitchFamily="34" charset="0"/>
                <a:ea typeface="Verdana" panose="020B0604030504040204" pitchFamily="34" charset="0"/>
                <a:cs typeface="Verdana" panose="020B0604030504040204" pitchFamily="34" charset="0"/>
              </a:rPr>
              <a:t>Anti-Inflation Benefit</a:t>
            </a:r>
            <a:r>
              <a:rPr lang="en-US" sz="1400" dirty="0">
                <a:solidFill>
                  <a:srgbClr val="505050"/>
                </a:solidFill>
                <a:latin typeface="Verdana" panose="020B0604030504040204" pitchFamily="34" charset="0"/>
                <a:ea typeface="Verdana" panose="020B0604030504040204" pitchFamily="34" charset="0"/>
                <a:cs typeface="Verdana" panose="020B0604030504040204" pitchFamily="34" charset="0"/>
              </a:rPr>
              <a:t> - for every two years an insured's additional coverage remains continuously in force, it will be increased by 5% until it reaches 125% of the original amount of additional coverage.</a:t>
            </a:r>
          </a:p>
          <a:p>
            <a:pPr marL="342900" lvl="0" indent="-342900">
              <a:spcBef>
                <a:spcPct val="20000"/>
              </a:spcBef>
              <a:buFont typeface="Arial" panose="020B0604020202020204" pitchFamily="34" charset="0"/>
              <a:buChar char="•"/>
            </a:pPr>
            <a:r>
              <a:rPr lang="en-US" sz="1400" u="sng" dirty="0">
                <a:solidFill>
                  <a:srgbClr val="505050"/>
                </a:solidFill>
                <a:latin typeface="Verdana" panose="020B0604030504040204" pitchFamily="34" charset="0"/>
                <a:ea typeface="Verdana" panose="020B0604030504040204" pitchFamily="34" charset="0"/>
                <a:cs typeface="Verdana" panose="020B0604030504040204" pitchFamily="34" charset="0"/>
              </a:rPr>
              <a:t>Adaptive Home and Vehicle Benefit</a:t>
            </a:r>
            <a:r>
              <a:rPr lang="en-US" sz="1400" dirty="0">
                <a:solidFill>
                  <a:srgbClr val="505050"/>
                </a:solidFill>
                <a:latin typeface="Verdana" panose="020B0604030504040204" pitchFamily="34" charset="0"/>
                <a:ea typeface="Verdana" panose="020B0604030504040204" pitchFamily="34" charset="0"/>
                <a:cs typeface="Verdana" panose="020B0604030504040204" pitchFamily="34" charset="0"/>
              </a:rPr>
              <a:t> - provides a benefit if the insured's home and/or private motor vehicle requires modifications to accommodate the insured's dismemberment or total and permanent disability resulting from a covered loss.</a:t>
            </a:r>
          </a:p>
          <a:p>
            <a:pPr marL="342900" lvl="0" indent="-342900">
              <a:spcBef>
                <a:spcPct val="20000"/>
              </a:spcBef>
              <a:buFont typeface="Arial" panose="020B0604020202020204" pitchFamily="34" charset="0"/>
              <a:buChar char="•"/>
            </a:pPr>
            <a:r>
              <a:rPr lang="en-US" sz="1400" u="sng" dirty="0">
                <a:solidFill>
                  <a:srgbClr val="505050"/>
                </a:solidFill>
                <a:latin typeface="Verdana" panose="020B0604030504040204" pitchFamily="34" charset="0"/>
                <a:ea typeface="Verdana" panose="020B0604030504040204" pitchFamily="34" charset="0"/>
                <a:cs typeface="Verdana" panose="020B0604030504040204" pitchFamily="34" charset="0"/>
              </a:rPr>
              <a:t>Waiver of Premium Benefit</a:t>
            </a:r>
            <a:r>
              <a:rPr lang="en-US" sz="1400" dirty="0">
                <a:solidFill>
                  <a:srgbClr val="505050"/>
                </a:solidFill>
                <a:latin typeface="Verdana" panose="020B0604030504040204" pitchFamily="34" charset="0"/>
                <a:ea typeface="Verdana" panose="020B0604030504040204" pitchFamily="34" charset="0"/>
                <a:cs typeface="Verdana" panose="020B0604030504040204" pitchFamily="34" charset="0"/>
              </a:rPr>
              <a:t> - if an insured becomes totally and permanently accidentally disabled prior to age 60, remains continuously disabled for at least 6 months, and continues to pay premiums during this 6-month waiting period, the insured's accidental death and dismemberment insurance will remain in force after the waiting period without payment of premium.</a:t>
            </a:r>
          </a:p>
        </p:txBody>
      </p:sp>
    </p:spTree>
    <p:extLst>
      <p:ext uri="{BB962C8B-B14F-4D97-AF65-F5344CB8AC3E}">
        <p14:creationId xmlns:p14="http://schemas.microsoft.com/office/powerpoint/2010/main" val="120679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Credit Union Ancillary Benefits</a:t>
            </a:r>
          </a:p>
        </p:txBody>
      </p:sp>
      <p:sp>
        <p:nvSpPr>
          <p:cNvPr id="3" name="TextBox 2"/>
          <p:cNvSpPr txBox="1"/>
          <p:nvPr/>
        </p:nvSpPr>
        <p:spPr>
          <a:xfrm>
            <a:off x="868680" y="1439240"/>
            <a:ext cx="8179526" cy="5047536"/>
          </a:xfrm>
          <a:prstGeom prst="rect">
            <a:avLst/>
          </a:prstGeom>
          <a:noFill/>
        </p:spPr>
        <p:txBody>
          <a:bodyPr wrap="square" rtlCol="0">
            <a:spAutoFit/>
          </a:bodyPr>
          <a:lstStyle/>
          <a:p>
            <a:pPr marL="285750" indent="-285750">
              <a:buFont typeface="Arial" panose="020B0604020202020204" pitchFamily="34" charset="0"/>
              <a:buChar char="•"/>
            </a:pPr>
            <a:r>
              <a:rPr lang="en-US" sz="1400" u="sng" dirty="0">
                <a:solidFill>
                  <a:srgbClr val="505050"/>
                </a:solidFill>
                <a:latin typeface="Verdana" panose="020B0604030504040204" pitchFamily="34" charset="0"/>
                <a:ea typeface="Verdana" panose="020B0604030504040204" pitchFamily="34" charset="0"/>
                <a:cs typeface="Verdana" panose="020B0604030504040204" pitchFamily="34" charset="0"/>
              </a:rPr>
              <a:t>Common Carrier</a:t>
            </a:r>
            <a:r>
              <a:rPr lang="en-US" sz="1400" dirty="0">
                <a:solidFill>
                  <a:srgbClr val="505050"/>
                </a:solidFill>
                <a:latin typeface="Verdana" panose="020B0604030504040204" pitchFamily="34" charset="0"/>
                <a:ea typeface="Verdana" panose="020B0604030504040204" pitchFamily="34" charset="0"/>
                <a:cs typeface="Verdana" panose="020B0604030504040204" pitchFamily="34" charset="0"/>
              </a:rPr>
              <a:t> - this benefit pays twice the elected additional coverage for accidental loss of life involving a collision, crash or sinking of a common carrier while riding as a fare-paying passenger. </a:t>
            </a:r>
          </a:p>
          <a:p>
            <a:pPr marL="285750" indent="-285750">
              <a:buFont typeface="Arial" panose="020B0604020202020204" pitchFamily="34" charset="0"/>
              <a:buChar char="•"/>
            </a:pPr>
            <a:r>
              <a:rPr lang="en-US" sz="1400" u="sng" dirty="0">
                <a:solidFill>
                  <a:srgbClr val="505050"/>
                </a:solidFill>
                <a:latin typeface="Verdana" panose="020B0604030504040204" pitchFamily="34" charset="0"/>
                <a:ea typeface="Verdana" panose="020B0604030504040204" pitchFamily="34" charset="0"/>
                <a:cs typeface="Verdana" panose="020B0604030504040204" pitchFamily="34" charset="0"/>
              </a:rPr>
              <a:t>Education Benefit</a:t>
            </a:r>
            <a:r>
              <a:rPr lang="en-US" sz="1400" dirty="0">
                <a:solidFill>
                  <a:srgbClr val="505050"/>
                </a:solidFill>
                <a:latin typeface="Verdana" panose="020B0604030504040204" pitchFamily="34" charset="0"/>
                <a:ea typeface="Verdana" panose="020B0604030504040204" pitchFamily="34" charset="0"/>
                <a:cs typeface="Verdana" panose="020B0604030504040204" pitchFamily="34" charset="0"/>
              </a:rPr>
              <a:t> - if you suffer an accidental death, a benefit of 2% of your accidental death benefit is payable in equal monthly installments for each year for each dependent child who is enrolled as a full-time student in an institution of higher learning. Maximum benefit is $5,000 per year for up to 4 years. If at the time of the insured’s death there are no dependent children, we will pay a $1,000 benefit.</a:t>
            </a:r>
          </a:p>
          <a:p>
            <a:pPr marL="285750" indent="-285750">
              <a:buFont typeface="Arial" panose="020B0604020202020204" pitchFamily="34" charset="0"/>
              <a:buChar char="•"/>
            </a:pPr>
            <a:r>
              <a:rPr lang="en-US" sz="1400" u="sng" dirty="0">
                <a:solidFill>
                  <a:srgbClr val="505050"/>
                </a:solidFill>
                <a:latin typeface="Verdana" panose="020B0604030504040204" pitchFamily="34" charset="0"/>
                <a:ea typeface="Verdana" panose="020B0604030504040204" pitchFamily="34" charset="0"/>
                <a:cs typeface="Verdana" panose="020B0604030504040204" pitchFamily="34" charset="0"/>
              </a:rPr>
              <a:t>Anti-Inflation Benefit</a:t>
            </a:r>
            <a:r>
              <a:rPr lang="en-US" sz="1400" dirty="0">
                <a:solidFill>
                  <a:srgbClr val="505050"/>
                </a:solidFill>
                <a:latin typeface="Verdana" panose="020B0604030504040204" pitchFamily="34" charset="0"/>
                <a:ea typeface="Verdana" panose="020B0604030504040204" pitchFamily="34" charset="0"/>
                <a:cs typeface="Verdana" panose="020B0604030504040204" pitchFamily="34" charset="0"/>
              </a:rPr>
              <a:t> - for every two years an insured's additional coverage remains continuously in force, it will be increased by 5% until it reaches 125% of the original amount of additional coverage.</a:t>
            </a:r>
          </a:p>
          <a:p>
            <a:pPr marL="285750" indent="-285750">
              <a:buFont typeface="Arial" panose="020B0604020202020204" pitchFamily="34" charset="0"/>
              <a:buChar char="•"/>
            </a:pPr>
            <a:r>
              <a:rPr lang="en-US" sz="1400" u="sng" dirty="0">
                <a:solidFill>
                  <a:srgbClr val="505050"/>
                </a:solidFill>
                <a:latin typeface="Verdana" panose="020B0604030504040204" pitchFamily="34" charset="0"/>
                <a:ea typeface="Verdana" panose="020B0604030504040204" pitchFamily="34" charset="0"/>
                <a:cs typeface="Verdana" panose="020B0604030504040204" pitchFamily="34" charset="0"/>
              </a:rPr>
              <a:t>Accident Hospital Indemnity</a:t>
            </a:r>
            <a:r>
              <a:rPr lang="en-US" sz="1400" dirty="0">
                <a:solidFill>
                  <a:srgbClr val="505050"/>
                </a:solidFill>
                <a:latin typeface="Verdana" panose="020B0604030504040204" pitchFamily="34" charset="0"/>
                <a:ea typeface="Verdana" panose="020B0604030504040204" pitchFamily="34" charset="0"/>
                <a:cs typeface="Verdana" panose="020B0604030504040204" pitchFamily="34" charset="0"/>
              </a:rPr>
              <a:t> - if you are confined to a hospital as an inpatient as a result of a covered loss for more than 7 consecutive days (starting within 30 days of the accident), then a monthly benefit will be paid. The monthly benefit will equal 1% of the additional coverage amount up to a maximum of $2,500 for up to 12 months and will be retroactive to the first day of confinement. A benefit equal to 1/30th of the monthly benefit will be paid for each day of a  period of less than 1 month.</a:t>
            </a:r>
          </a:p>
          <a:p>
            <a:pPr marL="285750" indent="-285750">
              <a:buFont typeface="Arial" panose="020B0604020202020204" pitchFamily="34" charset="0"/>
              <a:buChar char="•"/>
            </a:pPr>
            <a:r>
              <a:rPr lang="en-US" sz="1400" u="sng" dirty="0">
                <a:solidFill>
                  <a:srgbClr val="505050"/>
                </a:solidFill>
                <a:latin typeface="Verdana" panose="020B0604030504040204" pitchFamily="34" charset="0"/>
                <a:ea typeface="Verdana" panose="020B0604030504040204" pitchFamily="34" charset="0"/>
                <a:cs typeface="Verdana" panose="020B0604030504040204" pitchFamily="34" charset="0"/>
              </a:rPr>
              <a:t>Dependent Child Care</a:t>
            </a:r>
            <a:r>
              <a:rPr lang="en-US" sz="1400" dirty="0">
                <a:solidFill>
                  <a:srgbClr val="505050"/>
                </a:solidFill>
                <a:latin typeface="Verdana" panose="020B0604030504040204" pitchFamily="34" charset="0"/>
                <a:ea typeface="Verdana" panose="020B0604030504040204" pitchFamily="34" charset="0"/>
                <a:cs typeface="Verdana" panose="020B0604030504040204" pitchFamily="34" charset="0"/>
              </a:rPr>
              <a:t> - if you die from a covered accident and are survived by your spouse and one or more dependent children, we will pay a child care benefit for each eligible dependent child (under age 13 at the time of your accidental death) who is enrolled in a licensed day care center. Benefit equal to 2% of the additional coverage amount or $2,000 (whichever is less) each year for up to two years. The maximum amount payable under this benefit is $50,000.</a:t>
            </a:r>
            <a:endParaRPr lang="en-US" sz="1500" dirty="0">
              <a:solidFill>
                <a:srgbClr val="50505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90844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AD&amp;D Exclusions</a:t>
            </a:r>
          </a:p>
        </p:txBody>
      </p:sp>
      <p:sp>
        <p:nvSpPr>
          <p:cNvPr id="3" name="TextBox 2"/>
          <p:cNvSpPr txBox="1"/>
          <p:nvPr/>
        </p:nvSpPr>
        <p:spPr>
          <a:xfrm>
            <a:off x="868680" y="1439240"/>
            <a:ext cx="7336522"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This is an accident product – so sickness and infection are not covered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Act of war</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Breaking the law</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Taking medication other than how directed</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Intoxication</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An accident that occurs while committing a crime</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Risky business – piloting a private aircraft, drag racing</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“Hold my beer” – watch this!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Other various exclusions unique to the individual carrier’s policies</a:t>
            </a:r>
          </a:p>
        </p:txBody>
      </p:sp>
    </p:spTree>
    <p:extLst>
      <p:ext uri="{BB962C8B-B14F-4D97-AF65-F5344CB8AC3E}">
        <p14:creationId xmlns:p14="http://schemas.microsoft.com/office/powerpoint/2010/main" val="22834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Policy Issuance</a:t>
            </a:r>
          </a:p>
        </p:txBody>
      </p:sp>
      <p:sp>
        <p:nvSpPr>
          <p:cNvPr id="3" name="TextBox 2"/>
          <p:cNvSpPr txBox="1"/>
          <p:nvPr/>
        </p:nvSpPr>
        <p:spPr>
          <a:xfrm>
            <a:off x="868679" y="1439240"/>
            <a:ext cx="7830939"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Bank issued to the Financial Services Association</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Most states do not classify a bank as a group to which an insurance policy can be issued</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Banks refer to their customers as “customers”</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Credit union policy is issued directly to the individual credit union</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That means credit unions get to select additional benefits, which may include:</a:t>
            </a:r>
          </a:p>
          <a:p>
            <a:pPr marL="1200150" lvl="2" indent="-285750">
              <a:buFont typeface="Wingdings" panose="05000000000000000000" pitchFamily="2" charset="2"/>
              <a:buChar char="ü"/>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Seat belt benefit</a:t>
            </a:r>
          </a:p>
          <a:p>
            <a:pPr marL="1200150" lvl="2" indent="-285750">
              <a:buFont typeface="Wingdings" panose="05000000000000000000" pitchFamily="2" charset="2"/>
              <a:buChar char="ü"/>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Education benefit</a:t>
            </a:r>
          </a:p>
          <a:p>
            <a:pPr marL="1200150" lvl="2" indent="-285750">
              <a:buFont typeface="Wingdings" panose="05000000000000000000" pitchFamily="2" charset="2"/>
              <a:buChar char="ü"/>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Disappearance and exposure benefit</a:t>
            </a:r>
          </a:p>
          <a:p>
            <a:pPr marL="1200150" lvl="2" indent="-285750">
              <a:buFont typeface="Wingdings" panose="05000000000000000000" pitchFamily="2" charset="2"/>
              <a:buChar char="ü"/>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Child care benefit</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Credit unions refer to their customers as “members”</a:t>
            </a:r>
          </a:p>
        </p:txBody>
      </p:sp>
    </p:spTree>
    <p:extLst>
      <p:ext uri="{BB962C8B-B14F-4D97-AF65-F5344CB8AC3E}">
        <p14:creationId xmlns:p14="http://schemas.microsoft.com/office/powerpoint/2010/main" val="1670497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AD&amp;D Knowledge Check</a:t>
            </a:r>
          </a:p>
        </p:txBody>
      </p:sp>
      <p:sp>
        <p:nvSpPr>
          <p:cNvPr id="3" name="TextBox 2"/>
          <p:cNvSpPr txBox="1"/>
          <p:nvPr/>
        </p:nvSpPr>
        <p:spPr>
          <a:xfrm>
            <a:off x="868680" y="1439240"/>
            <a:ext cx="7336522" cy="1815882"/>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Who are our AD&amp;D carrier partners?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is the difference between “complimentary” and “paid”?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True or False: Banks are considered groups and get their own unique policies with their own chosen benefits.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Name one benefit, other than the death benefit, covered by AD&amp;D.</a:t>
            </a:r>
          </a:p>
        </p:txBody>
      </p:sp>
    </p:spTree>
    <p:extLst>
      <p:ext uri="{BB962C8B-B14F-4D97-AF65-F5344CB8AC3E}">
        <p14:creationId xmlns:p14="http://schemas.microsoft.com/office/powerpoint/2010/main" val="251700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p:cNvGrpSpPr/>
        <p:nvPr/>
      </p:nvGrpSpPr>
      <p:grpSpPr>
        <a:xfrm>
          <a:off x="0" y="0"/>
          <a:ext cx="0" cy="0"/>
          <a:chOff x="0" y="0"/>
          <a:chExt cx="0" cy="0"/>
        </a:xfrm>
      </p:grpSpPr>
      <p:sp>
        <p:nvSpPr>
          <p:cNvPr id="2" name="TextBox 1"/>
          <p:cNvSpPr txBox="1"/>
          <p:nvPr/>
        </p:nvSpPr>
        <p:spPr>
          <a:xfrm>
            <a:off x="598545" y="1558330"/>
            <a:ext cx="6721712" cy="1446550"/>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Product</a:t>
            </a:r>
          </a:p>
          <a:p>
            <a:r>
              <a:rPr lang="en-US" sz="4000" dirty="0">
                <a:solidFill>
                  <a:schemeClr val="bg1"/>
                </a:solidFill>
                <a:latin typeface="Georgia" charset="0"/>
                <a:ea typeface="Georgia" charset="0"/>
                <a:cs typeface="Georgia" charset="0"/>
              </a:rPr>
              <a:t>Hospital Accident Protection</a:t>
            </a:r>
          </a:p>
        </p:txBody>
      </p:sp>
      <p:sp>
        <p:nvSpPr>
          <p:cNvPr id="5" name="Rectangle 4"/>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dirty="0">
              <a:solidFill>
                <a:srgbClr val="EF463B"/>
              </a:solidFill>
              <a:latin typeface="Calibri" panose="020F0502020204030204"/>
            </a:endParaRPr>
          </a:p>
        </p:txBody>
      </p:sp>
      <p:pic>
        <p:nvPicPr>
          <p:cNvPr id="6" name="Picture 5"/>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3901792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p:cNvGrpSpPr/>
        <p:nvPr/>
      </p:nvGrpSpPr>
      <p:grpSpPr>
        <a:xfrm>
          <a:off x="0" y="0"/>
          <a:ext cx="0" cy="0"/>
          <a:chOff x="0" y="0"/>
          <a:chExt cx="0" cy="0"/>
        </a:xfrm>
      </p:grpSpPr>
      <p:sp>
        <p:nvSpPr>
          <p:cNvPr id="2" name="TextBox 1"/>
          <p:cNvSpPr txBox="1"/>
          <p:nvPr/>
        </p:nvSpPr>
        <p:spPr>
          <a:xfrm>
            <a:off x="598545" y="2233742"/>
            <a:ext cx="7156126" cy="830997"/>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Who Is Franklin Madison</a:t>
            </a:r>
          </a:p>
        </p:txBody>
      </p:sp>
      <p:sp>
        <p:nvSpPr>
          <p:cNvPr id="5" name="Rectangle 4"/>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dirty="0">
              <a:solidFill>
                <a:srgbClr val="EF463B"/>
              </a:solidFill>
              <a:latin typeface="Calibri" panose="020F0502020204030204"/>
            </a:endParaRPr>
          </a:p>
        </p:txBody>
      </p:sp>
      <p:pic>
        <p:nvPicPr>
          <p:cNvPr id="6" name="Picture 5"/>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175826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Hospital Accident Protection (HAP)</a:t>
            </a:r>
          </a:p>
        </p:txBody>
      </p:sp>
      <p:sp>
        <p:nvSpPr>
          <p:cNvPr id="3" name="TextBox 2"/>
          <p:cNvSpPr txBox="1"/>
          <p:nvPr/>
        </p:nvSpPr>
        <p:spPr>
          <a:xfrm>
            <a:off x="868680" y="1439240"/>
            <a:ext cx="7336522"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Provides cash benefits to the insured in the event of hospitalization due to a covered </a:t>
            </a:r>
            <a:r>
              <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rPr>
              <a:t>accident</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 benefit is paid for each day the insured is in the hospital</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ER benefit is paid when the customer goes to the ER for a covered accident</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Inpatient benefit is paid for each 24-hour period the customer is an inpatient for a covered accident</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Intensive care benefit is paid for each 24-hour period the customer is in the ICU for a covered accident</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Available with Chubb and Zurich</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Unlike AD&amp;D, credit unions do not have their own policies and do not pick their own benefits</a:t>
            </a:r>
          </a:p>
        </p:txBody>
      </p:sp>
    </p:spTree>
    <p:extLst>
      <p:ext uri="{BB962C8B-B14F-4D97-AF65-F5344CB8AC3E}">
        <p14:creationId xmlns:p14="http://schemas.microsoft.com/office/powerpoint/2010/main" val="13264512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HAP</a:t>
            </a:r>
          </a:p>
        </p:txBody>
      </p:sp>
      <p:sp>
        <p:nvSpPr>
          <p:cNvPr id="3" name="TextBox 2"/>
          <p:cNvSpPr txBox="1"/>
          <p:nvPr/>
        </p:nvSpPr>
        <p:spPr>
          <a:xfrm>
            <a:off x="439698" y="1439240"/>
            <a:ext cx="4243251" cy="2677656"/>
          </a:xfrm>
          <a:prstGeom prst="rect">
            <a:avLst/>
          </a:prstGeom>
          <a:noFill/>
        </p:spPr>
        <p:txBody>
          <a:bodyPr wrap="square" rtlCol="0">
            <a:spAutoFit/>
          </a:bodyPr>
          <a:lstStyle/>
          <a:p>
            <a:r>
              <a:rPr lang="en-US" sz="1400" b="1" u="sng" dirty="0">
                <a:solidFill>
                  <a:schemeClr val="tx2"/>
                </a:solidFill>
                <a:latin typeface="Verdana" panose="020B0604030504040204" pitchFamily="34" charset="0"/>
                <a:ea typeface="Verdana" panose="020B0604030504040204" pitchFamily="34" charset="0"/>
                <a:cs typeface="Verdana" panose="020B0604030504040204" pitchFamily="34" charset="0"/>
              </a:rPr>
              <a:t>Program Description</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Provides cash benefits to the insured in the event of hospitalization due to a covered accident</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Pays a $900 daily hospital benefit</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Pays a $1,800 daily intensive care benefit</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Pays a $450 emergency room benefit</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Family coverage available</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Reduce by 50% at age 65 and 25% at age 75 (except in MN for Chubb)</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Available to U.S. citizens ages 18 and older</a:t>
            </a:r>
          </a:p>
        </p:txBody>
      </p:sp>
      <p:sp>
        <p:nvSpPr>
          <p:cNvPr id="5" name="TextBox 4"/>
          <p:cNvSpPr txBox="1"/>
          <p:nvPr/>
        </p:nvSpPr>
        <p:spPr>
          <a:xfrm>
            <a:off x="5190305" y="1439240"/>
            <a:ext cx="3999426" cy="738664"/>
          </a:xfrm>
          <a:prstGeom prst="rect">
            <a:avLst/>
          </a:prstGeom>
          <a:noFill/>
        </p:spPr>
        <p:txBody>
          <a:bodyPr wrap="square" rtlCol="0">
            <a:spAutoFit/>
          </a:bodyPr>
          <a:lstStyle/>
          <a:p>
            <a:r>
              <a:rPr lang="en-US" sz="1400" b="1" u="sng" dirty="0">
                <a:solidFill>
                  <a:schemeClr val="tx2"/>
                </a:solidFill>
                <a:latin typeface="Verdana" panose="020B0604030504040204" pitchFamily="34" charset="0"/>
                <a:ea typeface="Verdana" panose="020B0604030504040204" pitchFamily="34" charset="0"/>
                <a:cs typeface="Verdana" panose="020B0604030504040204" pitchFamily="34" charset="0"/>
              </a:rPr>
              <a:t>Marketing Considerations</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60-day, 100% money back guarantee</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10% inflation benefit</a:t>
            </a:r>
          </a:p>
        </p:txBody>
      </p:sp>
      <p:sp>
        <p:nvSpPr>
          <p:cNvPr id="6" name="TextBox 5"/>
          <p:cNvSpPr txBox="1"/>
          <p:nvPr/>
        </p:nvSpPr>
        <p:spPr>
          <a:xfrm>
            <a:off x="5190305" y="2512274"/>
            <a:ext cx="3341936" cy="1384995"/>
          </a:xfrm>
          <a:prstGeom prst="rect">
            <a:avLst/>
          </a:prstGeom>
          <a:noFill/>
        </p:spPr>
        <p:txBody>
          <a:bodyPr wrap="square" rtlCol="0">
            <a:spAutoFit/>
          </a:bodyPr>
          <a:lstStyle/>
          <a:p>
            <a:r>
              <a:rPr lang="en-US" sz="1400" b="1" u="sng" dirty="0">
                <a:solidFill>
                  <a:schemeClr val="tx2"/>
                </a:solidFill>
                <a:latin typeface="Verdana" panose="020B0604030504040204" pitchFamily="34" charset="0"/>
                <a:ea typeface="Verdana" panose="020B0604030504040204" pitchFamily="34" charset="0"/>
                <a:cs typeface="Verdana" panose="020B0604030504040204" pitchFamily="34" charset="0"/>
              </a:rPr>
              <a:t>State Availability</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Available in 46 states, plus DC</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Note that there can be variability based on approved product for specific states</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(TBD for Zurich)</a:t>
            </a:r>
          </a:p>
        </p:txBody>
      </p:sp>
      <p:sp>
        <p:nvSpPr>
          <p:cNvPr id="7" name="Rectangle 6"/>
          <p:cNvSpPr/>
          <p:nvPr/>
        </p:nvSpPr>
        <p:spPr>
          <a:xfrm>
            <a:off x="5303520" y="4310743"/>
            <a:ext cx="3413760" cy="1062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Monthly Pricing</a:t>
            </a:r>
          </a:p>
          <a:p>
            <a:pPr algn="ctr"/>
            <a:r>
              <a:rPr lang="en-US" dirty="0"/>
              <a:t>Individual: $17.65 per month</a:t>
            </a:r>
          </a:p>
          <a:p>
            <a:pPr algn="ctr"/>
            <a:r>
              <a:rPr lang="en-US" dirty="0"/>
              <a:t>Family: $29.95 per month</a:t>
            </a:r>
          </a:p>
        </p:txBody>
      </p:sp>
    </p:spTree>
    <p:extLst>
      <p:ext uri="{BB962C8B-B14F-4D97-AF65-F5344CB8AC3E}">
        <p14:creationId xmlns:p14="http://schemas.microsoft.com/office/powerpoint/2010/main" val="1421738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HAP Exclusions</a:t>
            </a:r>
          </a:p>
        </p:txBody>
      </p:sp>
      <p:sp>
        <p:nvSpPr>
          <p:cNvPr id="3" name="TextBox 2"/>
          <p:cNvSpPr txBox="1"/>
          <p:nvPr/>
        </p:nvSpPr>
        <p:spPr>
          <a:xfrm>
            <a:off x="868680" y="1439240"/>
            <a:ext cx="7336522" cy="375487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This is an accident product – so sickness and infection are not covered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Act of war</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Breaking the law</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Taking medication other than how directed</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Intoxication</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An accident that occurs while committing a crime</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Self-inflicted injury, including suicide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Risky business – piloting a private aircraft, drag racing</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“Hold my beer” – watch this!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Other various exclusions unique to the individual carrier’s policies</a:t>
            </a:r>
          </a:p>
        </p:txBody>
      </p:sp>
    </p:spTree>
    <p:extLst>
      <p:ext uri="{BB962C8B-B14F-4D97-AF65-F5344CB8AC3E}">
        <p14:creationId xmlns:p14="http://schemas.microsoft.com/office/powerpoint/2010/main" val="35618875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HAP Knowledge Check</a:t>
            </a:r>
          </a:p>
        </p:txBody>
      </p:sp>
      <p:sp>
        <p:nvSpPr>
          <p:cNvPr id="3" name="TextBox 2"/>
          <p:cNvSpPr txBox="1"/>
          <p:nvPr/>
        </p:nvSpPr>
        <p:spPr>
          <a:xfrm>
            <a:off x="868680" y="1439240"/>
            <a:ext cx="7336522"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Which carriers offer the HAP product?</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are the two major benefits of HAP?</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 double benefit is paid under what circumstances?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is the daily ER benefit for HAP?</a:t>
            </a:r>
          </a:p>
        </p:txBody>
      </p:sp>
    </p:spTree>
    <p:extLst>
      <p:ext uri="{BB962C8B-B14F-4D97-AF65-F5344CB8AC3E}">
        <p14:creationId xmlns:p14="http://schemas.microsoft.com/office/powerpoint/2010/main" val="166739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p:cNvGrpSpPr/>
        <p:nvPr/>
      </p:nvGrpSpPr>
      <p:grpSpPr>
        <a:xfrm>
          <a:off x="0" y="0"/>
          <a:ext cx="0" cy="0"/>
          <a:chOff x="0" y="0"/>
          <a:chExt cx="0" cy="0"/>
        </a:xfrm>
      </p:grpSpPr>
      <p:sp>
        <p:nvSpPr>
          <p:cNvPr id="2" name="TextBox 1"/>
          <p:cNvSpPr txBox="1"/>
          <p:nvPr/>
        </p:nvSpPr>
        <p:spPr>
          <a:xfrm>
            <a:off x="598545" y="1558330"/>
            <a:ext cx="4330032" cy="1446550"/>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Product</a:t>
            </a:r>
          </a:p>
          <a:p>
            <a:r>
              <a:rPr lang="en-US" sz="4000" dirty="0">
                <a:solidFill>
                  <a:schemeClr val="bg1"/>
                </a:solidFill>
                <a:latin typeface="Georgia" charset="0"/>
                <a:ea typeface="Georgia" charset="0"/>
                <a:cs typeface="Georgia" charset="0"/>
              </a:rPr>
              <a:t>Recuperative Care</a:t>
            </a:r>
          </a:p>
        </p:txBody>
      </p:sp>
      <p:sp>
        <p:nvSpPr>
          <p:cNvPr id="5" name="Rectangle 4"/>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dirty="0">
              <a:solidFill>
                <a:srgbClr val="EF463B"/>
              </a:solidFill>
              <a:latin typeface="Calibri" panose="020F0502020204030204"/>
            </a:endParaRPr>
          </a:p>
        </p:txBody>
      </p:sp>
      <p:pic>
        <p:nvPicPr>
          <p:cNvPr id="6" name="Picture 5"/>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1364515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Recuperative Care Plans</a:t>
            </a:r>
          </a:p>
        </p:txBody>
      </p:sp>
      <p:sp>
        <p:nvSpPr>
          <p:cNvPr id="3" name="TextBox 2"/>
          <p:cNvSpPr txBox="1"/>
          <p:nvPr/>
        </p:nvSpPr>
        <p:spPr>
          <a:xfrm>
            <a:off x="868680" y="1439240"/>
            <a:ext cx="7336522"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Provides cash benefits to the insured in the event of hospitalization due to a covered accident </a:t>
            </a:r>
            <a:r>
              <a:rPr lang="en-US" sz="1400" b="1" i="1" dirty="0">
                <a:solidFill>
                  <a:schemeClr val="tx2"/>
                </a:solidFill>
                <a:latin typeface="Verdana" panose="020B0604030504040204" pitchFamily="34" charset="0"/>
                <a:ea typeface="Verdana" panose="020B0604030504040204" pitchFamily="34" charset="0"/>
                <a:cs typeface="Verdana" panose="020B0604030504040204" pitchFamily="34" charset="0"/>
              </a:rPr>
              <a:t>or sickness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Available with Zurich, Minnesota Life, and Chubb </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Zurich is referred to as “Daily Hospital Confinement Injury and Illness”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Benefit </a:t>
            </a:r>
            <a:r>
              <a:rPr lang="en-US" sz="1400" b="1" i="1" dirty="0">
                <a:solidFill>
                  <a:schemeClr val="tx2"/>
                </a:solidFill>
                <a:latin typeface="Verdana" panose="020B0604030504040204" pitchFamily="34" charset="0"/>
                <a:ea typeface="Verdana" panose="020B0604030504040204" pitchFamily="34" charset="0"/>
                <a:cs typeface="Verdana" panose="020B0604030504040204" pitchFamily="34" charset="0"/>
              </a:rPr>
              <a:t>structures and amounts </a:t>
            </a: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differ by carrier</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Recuperative care policies DO NOT exclude pre-existing conditions</a:t>
            </a:r>
          </a:p>
        </p:txBody>
      </p:sp>
    </p:spTree>
    <p:extLst>
      <p:ext uri="{BB962C8B-B14F-4D97-AF65-F5344CB8AC3E}">
        <p14:creationId xmlns:p14="http://schemas.microsoft.com/office/powerpoint/2010/main" val="1552493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Recuperative Care</a:t>
            </a:r>
          </a:p>
        </p:txBody>
      </p:sp>
      <p:sp>
        <p:nvSpPr>
          <p:cNvPr id="3" name="TextBox 2"/>
          <p:cNvSpPr txBox="1"/>
          <p:nvPr/>
        </p:nvSpPr>
        <p:spPr>
          <a:xfrm>
            <a:off x="304231" y="1439240"/>
            <a:ext cx="4671909" cy="3539430"/>
          </a:xfrm>
          <a:prstGeom prst="rect">
            <a:avLst/>
          </a:prstGeom>
          <a:noFill/>
        </p:spPr>
        <p:txBody>
          <a:bodyPr wrap="square" rtlCol="0">
            <a:spAutoFit/>
          </a:bodyPr>
          <a:lstStyle/>
          <a:p>
            <a:r>
              <a:rPr lang="en-US" sz="1400" b="1" u="sng" dirty="0">
                <a:solidFill>
                  <a:schemeClr val="tx2"/>
                </a:solidFill>
                <a:latin typeface="Verdana" panose="020B0604030504040204" pitchFamily="34" charset="0"/>
                <a:ea typeface="Verdana" panose="020B0604030504040204" pitchFamily="34" charset="0"/>
                <a:cs typeface="Verdana" panose="020B0604030504040204" pitchFamily="34" charset="0"/>
              </a:rPr>
              <a:t>Program Description</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Provides cash benefits to the insured upon release from the hospital, in the event the insured is hospitalized due to a covered accident or sickness</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Pays a recuperation benefit of $400 for each day of hospital confinement for a covered accident </a:t>
            </a:r>
            <a:r>
              <a:rPr lang="en-US" sz="1000" dirty="0">
                <a:solidFill>
                  <a:schemeClr val="tx2"/>
                </a:solidFill>
                <a:latin typeface="Verdana" panose="020B0604030504040204" pitchFamily="34" charset="0"/>
                <a:ea typeface="Verdana" panose="020B0604030504040204" pitchFamily="34" charset="0"/>
                <a:cs typeface="Verdana" panose="020B0604030504040204" pitchFamily="34" charset="0"/>
              </a:rPr>
              <a:t>(varies for NC &amp; FL)</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Pays a recuperative benefit of $200 for each day of hospital confinement for a covered sickness</a:t>
            </a:r>
            <a:r>
              <a:rPr lang="en-US" sz="1000" dirty="0">
                <a:solidFill>
                  <a:schemeClr val="tx2"/>
                </a:solidFill>
                <a:latin typeface="Verdana" panose="020B0604030504040204" pitchFamily="34" charset="0"/>
                <a:ea typeface="Verdana" panose="020B0604030504040204" pitchFamily="34" charset="0"/>
                <a:cs typeface="Verdana" panose="020B0604030504040204" pitchFamily="34" charset="0"/>
              </a:rPr>
              <a:t> (varies for NC &amp; FL)</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Coverage available for spouse and dependent children</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Reduce by 50% at age 65 and 25% at age 75</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No termination age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5190305" y="1439240"/>
            <a:ext cx="3999426" cy="738664"/>
          </a:xfrm>
          <a:prstGeom prst="rect">
            <a:avLst/>
          </a:prstGeom>
          <a:noFill/>
        </p:spPr>
        <p:txBody>
          <a:bodyPr wrap="square" rtlCol="0">
            <a:spAutoFit/>
          </a:bodyPr>
          <a:lstStyle/>
          <a:p>
            <a:r>
              <a:rPr lang="en-US" sz="1400" b="1" u="sng" dirty="0">
                <a:solidFill>
                  <a:schemeClr val="tx2"/>
                </a:solidFill>
                <a:latin typeface="Verdana" panose="020B0604030504040204" pitchFamily="34" charset="0"/>
                <a:ea typeface="Verdana" panose="020B0604030504040204" pitchFamily="34" charset="0"/>
                <a:cs typeface="Verdana" panose="020B0604030504040204" pitchFamily="34" charset="0"/>
              </a:rPr>
              <a:t>Marketing Considerations</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60-day free trial period</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30-day free trial period for Chubb</a:t>
            </a:r>
          </a:p>
        </p:txBody>
      </p:sp>
      <p:sp>
        <p:nvSpPr>
          <p:cNvPr id="6" name="TextBox 5"/>
          <p:cNvSpPr txBox="1"/>
          <p:nvPr/>
        </p:nvSpPr>
        <p:spPr>
          <a:xfrm>
            <a:off x="5190305" y="2512274"/>
            <a:ext cx="3341936" cy="954107"/>
          </a:xfrm>
          <a:prstGeom prst="rect">
            <a:avLst/>
          </a:prstGeom>
          <a:noFill/>
        </p:spPr>
        <p:txBody>
          <a:bodyPr wrap="square" rtlCol="0">
            <a:spAutoFit/>
          </a:bodyPr>
          <a:lstStyle/>
          <a:p>
            <a:r>
              <a:rPr lang="en-US" sz="1400" b="1" u="sng" dirty="0">
                <a:solidFill>
                  <a:schemeClr val="tx2"/>
                </a:solidFill>
                <a:latin typeface="Verdana" panose="020B0604030504040204" pitchFamily="34" charset="0"/>
                <a:ea typeface="Verdana" panose="020B0604030504040204" pitchFamily="34" charset="0"/>
                <a:cs typeface="Verdana" panose="020B0604030504040204" pitchFamily="34" charset="0"/>
              </a:rPr>
              <a:t>State Availability</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Available in 37 states, plus DC for Minnesota Life</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(TBD for Zurich)</a:t>
            </a:r>
          </a:p>
        </p:txBody>
      </p:sp>
      <p:sp>
        <p:nvSpPr>
          <p:cNvPr id="7" name="Rectangle 6"/>
          <p:cNvSpPr/>
          <p:nvPr/>
        </p:nvSpPr>
        <p:spPr>
          <a:xfrm>
            <a:off x="5303520" y="4310743"/>
            <a:ext cx="3413760" cy="1062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Monthly Pricing</a:t>
            </a:r>
          </a:p>
          <a:p>
            <a:pPr algn="ctr"/>
            <a:r>
              <a:rPr lang="en-US" dirty="0"/>
              <a:t>Individual: $24.00 per month</a:t>
            </a:r>
          </a:p>
          <a:p>
            <a:pPr algn="ctr"/>
            <a:r>
              <a:rPr lang="en-US" dirty="0"/>
              <a:t>Family: $36.00 per month</a:t>
            </a:r>
          </a:p>
        </p:txBody>
      </p:sp>
    </p:spTree>
    <p:extLst>
      <p:ext uri="{BB962C8B-B14F-4D97-AF65-F5344CB8AC3E}">
        <p14:creationId xmlns:p14="http://schemas.microsoft.com/office/powerpoint/2010/main" val="36367851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7734"/>
            <a:ext cx="9406922" cy="507831"/>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Minnesota Life and Zurich Exclusions</a:t>
            </a:r>
          </a:p>
        </p:txBody>
      </p:sp>
      <p:sp>
        <p:nvSpPr>
          <p:cNvPr id="3" name="TextBox 2"/>
          <p:cNvSpPr txBox="1"/>
          <p:nvPr/>
        </p:nvSpPr>
        <p:spPr>
          <a:xfrm>
            <a:off x="228601" y="1439240"/>
            <a:ext cx="8723810" cy="4524315"/>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No benefit shall be paid for Loss or Injury that is caused by, results from or contributed to by:</a:t>
            </a:r>
          </a:p>
          <a:p>
            <a:pPr marL="914400" lvl="1" indent="-514350">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self-inflicted injury or self-destruction, whether sane or insane;</a:t>
            </a:r>
          </a:p>
          <a:p>
            <a:pPr marL="914400" lvl="1" indent="-514350">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suicide or attempted suicide, whether sane or insane;</a:t>
            </a:r>
          </a:p>
          <a:p>
            <a:pPr marL="914400" lvl="1" indent="-514350">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your participation in or your attempt to commit a crime, assault or felony;</a:t>
            </a:r>
          </a:p>
          <a:p>
            <a:pPr marL="914400" lvl="1" indent="-514350">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 bodily or mental infirmity, illness or disease;</a:t>
            </a:r>
          </a:p>
          <a:p>
            <a:pPr marL="914400" lvl="1" indent="-514350">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the use of alcohol, drugs, medications, poisons, gases, fumes or other substances taken, absorbed, inhaled, ingested or injected, unless taken upon the advice of a licensed physician in the verifiable prescribed manner and dosage;</a:t>
            </a:r>
          </a:p>
          <a:p>
            <a:pPr marL="914400" lvl="1" indent="-514350">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motor vehicle collision or accident where you are the operator of the motor vehicle and your blood alcohol level meets or exceeds the level at which intoxication is defined in the state where the collision or accident occurred, regardless of the outcome of any legal proceedings connected thereto;</a:t>
            </a:r>
          </a:p>
          <a:p>
            <a:pPr marL="914400" lvl="1" indent="-514350">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 infection, other than infection occurring simultaneously with, and as a direct result of, the accidental injury;</a:t>
            </a:r>
          </a:p>
          <a:p>
            <a:pPr marL="914400" lvl="1" indent="-514350">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 medical or surgical treatment or diagnostic procedures or any resulting complications;</a:t>
            </a:r>
          </a:p>
          <a:p>
            <a:pPr marL="914400" lvl="1" indent="-514350">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travel in or descent from any aircraft, except as a fare-paying passenger on a regularly scheduled commercial flight on a licensed passenger aircraft carrier;</a:t>
            </a:r>
          </a:p>
          <a:p>
            <a:pPr marL="914400" lvl="1" indent="-514350">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war or any act of war, whether declared or undeclared;</a:t>
            </a:r>
          </a:p>
          <a:p>
            <a:pPr marL="914400" lvl="1" indent="-514350">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riding in or driving any type of motor vehicle as part of a speed contest or scheduled race, including testing such vehicle on a track, speedway or proving ground.</a:t>
            </a:r>
          </a:p>
          <a:p>
            <a:pPr marL="914400" lvl="1" indent="-514350">
              <a:buFont typeface="+mj-lt"/>
              <a:buAutoNum type="arabicPeriod"/>
            </a:pPr>
            <a:r>
              <a:rPr lang="en-US" sz="1200" dirty="0">
                <a:latin typeface="Verdana" panose="020B0604030504040204" pitchFamily="34" charset="0"/>
                <a:ea typeface="Verdana" panose="020B0604030504040204" pitchFamily="34" charset="0"/>
                <a:cs typeface="Verdana" panose="020B0604030504040204" pitchFamily="34" charset="0"/>
              </a:rPr>
              <a:t>repetitive stress syndromes including but not limited to rotator cuff syndrome, bursitis, tendonitis, carpal tunnel syndrome, ulnar nerve syndrome, stress fractures, neuropathy, epicondylitis or neuritis.</a:t>
            </a:r>
          </a:p>
          <a:p>
            <a:pPr marL="400050" lvl="1" indent="0" algn="ctr">
              <a:buNone/>
            </a:pP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u="sng" dirty="0">
                <a:latin typeface="Verdana" panose="020B0604030504040204" pitchFamily="34" charset="0"/>
                <a:ea typeface="Verdana" panose="020B0604030504040204" pitchFamily="34" charset="0"/>
                <a:cs typeface="Verdana" panose="020B0604030504040204" pitchFamily="34" charset="0"/>
              </a:rPr>
              <a:t>Exclusions 4, 7, and 8 do not apply to the Sickness benefit</a:t>
            </a:r>
          </a:p>
        </p:txBody>
      </p:sp>
    </p:spTree>
    <p:extLst>
      <p:ext uri="{BB962C8B-B14F-4D97-AF65-F5344CB8AC3E}">
        <p14:creationId xmlns:p14="http://schemas.microsoft.com/office/powerpoint/2010/main" val="2905082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7734"/>
            <a:ext cx="9406922" cy="507831"/>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Chubb Exclusions</a:t>
            </a:r>
          </a:p>
        </p:txBody>
      </p:sp>
      <p:sp>
        <p:nvSpPr>
          <p:cNvPr id="3" name="TextBox 2"/>
          <p:cNvSpPr txBox="1"/>
          <p:nvPr/>
        </p:nvSpPr>
        <p:spPr>
          <a:xfrm>
            <a:off x="0" y="1003838"/>
            <a:ext cx="9144000" cy="5493812"/>
          </a:xfrm>
          <a:prstGeom prst="rect">
            <a:avLst/>
          </a:prstGeom>
          <a:noFill/>
        </p:spPr>
        <p:txBody>
          <a:bodyPr wrap="square" rtlCol="0">
            <a:spAutoFit/>
          </a:bodyPr>
          <a:lstStyle/>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Cosmetic Surgery</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cosmetic surgery or care or treatment solely for cosmetic purposes or complications therefrom. This exclusion does not apply to cosmetic surgery [resulting from an Accident if initial treatment of the Covered Person is begun within twelve (12) months of the date of the Accident or to treat congenital defects in covered newborns. </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Illegal Acts</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any Accident or Sickness caused by or resulting from, directly or indirectly, the Covered Person’s commission or attempted commission of a felony or being engaged in an illegal occupation. </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Incarceration</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any Accident or Sickness caused by or resulting from, directly or indirectly any occurrence while the Covered Person is incarcerated. </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Infertility and Sex Changes</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sex changes or the reversal of tubal ligation and vasectomies, artificial insemination, in vitro fertilization, and test tube fertilization, including any related testing, medications, or Physician’s services, unless required by law. </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Alcoholism and Drug or Substance Abuse</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alcoholism or drug or substance abuse. In addition, the insurance does not apply to any confinement in a detoxification facility or drug or alcohol rehabilitation facility that is not also a Hospital or part of a Hospital. </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Intoxication Exclusion Vehicular</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any Accident caused by or resulting from, directly or indirectly, the Covered Person being intoxicated, while operating a motorized vehicle at the time of an Accident. Intoxication is defined by the laws of the jurisdiction where such Accident occurs. </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Narcotic Exclusion</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any Accident or Sickness caused by or resulting from, directly or indirectly, the Covered Person being under the influence of any narcotic or other controlled substance at the time of the loss. This exclusion does not apply if any narcotic or other controlled substance is taken and used as prescribed by a Physician.</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Pregnancy</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normal pregnancy. </a:t>
            </a:r>
            <a:r>
              <a:rPr lang="en-US" sz="900" b="1" dirty="0">
                <a:latin typeface="Verdana" panose="020B0604030504040204" pitchFamily="34" charset="0"/>
                <a:ea typeface="Verdana" panose="020B0604030504040204" pitchFamily="34" charset="0"/>
                <a:cs typeface="Verdana" panose="020B0604030504040204" pitchFamily="34" charset="0"/>
              </a:rPr>
              <a:t>Complications of Pregnancy </a:t>
            </a:r>
            <a:r>
              <a:rPr lang="en-US" sz="900" dirty="0">
                <a:latin typeface="Verdana" panose="020B0604030504040204" pitchFamily="34" charset="0"/>
                <a:ea typeface="Verdana" panose="020B0604030504040204" pitchFamily="34" charset="0"/>
                <a:cs typeface="Verdana" panose="020B0604030504040204" pitchFamily="34" charset="0"/>
              </a:rPr>
              <a:t>are covered as any other </a:t>
            </a:r>
            <a:r>
              <a:rPr lang="en-US" sz="900" b="1" dirty="0">
                <a:latin typeface="Verdana" panose="020B0604030504040204" pitchFamily="34" charset="0"/>
                <a:ea typeface="Verdana" panose="020B0604030504040204" pitchFamily="34" charset="0"/>
                <a:cs typeface="Verdana" panose="020B0604030504040204" pitchFamily="34" charset="0"/>
              </a:rPr>
              <a:t>Sickness</a:t>
            </a:r>
            <a:r>
              <a:rPr lang="en-US" sz="900" dirty="0">
                <a:latin typeface="Verdana" panose="020B0604030504040204" pitchFamily="34" charset="0"/>
                <a:ea typeface="Verdana" panose="020B0604030504040204" pitchFamily="34" charset="0"/>
                <a:cs typeface="Verdana" panose="020B0604030504040204" pitchFamily="34" charset="0"/>
              </a:rPr>
              <a:t>.</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Pregnancy of a Dependent Child</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pregnancy of a </a:t>
            </a:r>
            <a:r>
              <a:rPr lang="en-US" sz="900" b="1" dirty="0">
                <a:latin typeface="Verdana" panose="020B0604030504040204" pitchFamily="34" charset="0"/>
                <a:ea typeface="Verdana" panose="020B0604030504040204" pitchFamily="34" charset="0"/>
                <a:cs typeface="Verdana" panose="020B0604030504040204" pitchFamily="34" charset="0"/>
              </a:rPr>
              <a:t>Dependent Child</a:t>
            </a:r>
            <a:r>
              <a:rPr lang="en-US" sz="900" dirty="0">
                <a:latin typeface="Verdana" panose="020B0604030504040204" pitchFamily="34" charset="0"/>
                <a:ea typeface="Verdana" panose="020B0604030504040204" pitchFamily="34" charset="0"/>
                <a:cs typeface="Verdana" panose="020B0604030504040204" pitchFamily="34" charset="0"/>
              </a:rPr>
              <a:t>, unless required by law.</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Rest care or custodial care and treatment</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any rest care or custodial care or treatment for any </a:t>
            </a:r>
            <a:r>
              <a:rPr lang="en-US" sz="900" b="1" dirty="0">
                <a:latin typeface="Verdana" panose="020B0604030504040204" pitchFamily="34" charset="0"/>
                <a:ea typeface="Verdana" panose="020B0604030504040204" pitchFamily="34" charset="0"/>
                <a:cs typeface="Verdana" panose="020B0604030504040204" pitchFamily="34" charset="0"/>
              </a:rPr>
              <a:t>Accident </a:t>
            </a:r>
            <a:r>
              <a:rPr lang="en-US" sz="900" dirty="0">
                <a:latin typeface="Verdana" panose="020B0604030504040204" pitchFamily="34" charset="0"/>
                <a:ea typeface="Verdana" panose="020B0604030504040204" pitchFamily="34" charset="0"/>
                <a:cs typeface="Verdana" panose="020B0604030504040204" pitchFamily="34" charset="0"/>
              </a:rPr>
              <a:t>or </a:t>
            </a:r>
            <a:r>
              <a:rPr lang="en-US" sz="900" b="1" dirty="0">
                <a:latin typeface="Verdana" panose="020B0604030504040204" pitchFamily="34" charset="0"/>
                <a:ea typeface="Verdana" panose="020B0604030504040204" pitchFamily="34" charset="0"/>
                <a:cs typeface="Verdana" panose="020B0604030504040204" pitchFamily="34" charset="0"/>
              </a:rPr>
              <a:t>Sickness</a:t>
            </a:r>
            <a:r>
              <a:rPr lang="en-US" sz="900" dirty="0">
                <a:latin typeface="Verdana" panose="020B0604030504040204" pitchFamily="34" charset="0"/>
                <a:ea typeface="Verdana" panose="020B0604030504040204" pitchFamily="34" charset="0"/>
                <a:cs typeface="Verdana" panose="020B0604030504040204" pitchFamily="34" charset="0"/>
              </a:rPr>
              <a:t>.</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Race or Speed Contest</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any Accident caused by or resulting from, directly or indirectly, the Covered Person being engaged in or participating in a motorized vehicular race or speed contest.</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Service in the Armed Forces</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any Accident or Sickness caused by or resulting from, directly or indirectly, the Covered Person participating in military action while in active military service with the armed forces of any country or established international authority.</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Suicide or Intentional Injury</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and no benefits are payable related to the Covered Person’s suicide, attempted suicide or intentionally self-inflicted injury.</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Voluntary Abortion</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voluntary abortion, except with respect to the Insured Person or his or her covered Spouse or Domestic Partner where such person’s life would be endangered if the fetus were carried to term.</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War</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apply to any Accident or Sickness caused by or resulting from, directly or indirectly, war, undeclared war, civil war, participation in an insurrection, rebellion, revolution, warlike acts by a military force or personnel, any action taken in hindering or defending against any of these or any consequences of any of these acts regardless of any other direct or indirect cause or event, whether covered or not, contributing in any sequence to the loss.</a:t>
            </a:r>
          </a:p>
          <a:p>
            <a:pPr marL="514350" lvl="0" indent="-514350">
              <a:buFont typeface="+mj-lt"/>
              <a:buAutoNum type="arabicPeriod"/>
            </a:pPr>
            <a:r>
              <a:rPr lang="en-US" sz="900" b="1" u="sng" dirty="0">
                <a:latin typeface="Verdana" panose="020B0604030504040204" pitchFamily="34" charset="0"/>
                <a:ea typeface="Verdana" panose="020B0604030504040204" pitchFamily="34" charset="0"/>
                <a:cs typeface="Verdana" panose="020B0604030504040204" pitchFamily="34" charset="0"/>
              </a:rPr>
              <a:t>Workers Compensation</a:t>
            </a:r>
            <a:r>
              <a:rPr lang="en-US" sz="900" dirty="0">
                <a:latin typeface="Verdana" panose="020B0604030504040204" pitchFamily="34" charset="0"/>
                <a:ea typeface="Verdana" panose="020B0604030504040204" pitchFamily="34" charset="0"/>
                <a:cs typeface="Verdana" panose="020B0604030504040204" pitchFamily="34" charset="0"/>
              </a:rPr>
              <a:t> - This insurance does not cover Accident or Sickness arising out of and in the course of any occupation for compensation, wage or profit or which are payable under Occupational Disease Law, Workers Compensation or similar law, whether or not application for such benefits have been made.</a:t>
            </a:r>
          </a:p>
        </p:txBody>
      </p:sp>
    </p:spTree>
    <p:extLst>
      <p:ext uri="{BB962C8B-B14F-4D97-AF65-F5344CB8AC3E}">
        <p14:creationId xmlns:p14="http://schemas.microsoft.com/office/powerpoint/2010/main" val="3350836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Recuperative Care Knowledge Check</a:t>
            </a:r>
          </a:p>
        </p:txBody>
      </p:sp>
      <p:sp>
        <p:nvSpPr>
          <p:cNvPr id="3" name="TextBox 2"/>
          <p:cNvSpPr txBox="1"/>
          <p:nvPr/>
        </p:nvSpPr>
        <p:spPr>
          <a:xfrm>
            <a:off x="868680" y="1439240"/>
            <a:ext cx="7336522" cy="2246769"/>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Who are our recuperative care carrier partners?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Which carrier has a 30-day free trial period?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are the two major benefit differences between HAP and recuperative care?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Which carrier’s recuperative care product is referred to as “Daily Hospital Confinement Injury and Illness”?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79276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228600" y="323385"/>
            <a:ext cx="7497565" cy="523220"/>
          </a:xfrm>
          <a:prstGeom prst="rect">
            <a:avLst/>
          </a:prstGeom>
          <a:noFill/>
        </p:spPr>
        <p:txBody>
          <a:bodyPr wrap="none" rtlCol="0" anchor="ctr" anchorCtr="0">
            <a:spAutoFit/>
          </a:bodyPr>
          <a:lstStyle/>
          <a:p>
            <a:r>
              <a:rPr lang="en-US" sz="2800" dirty="0">
                <a:solidFill>
                  <a:schemeClr val="accent1"/>
                </a:solidFill>
                <a:latin typeface="Georgia" charset="0"/>
                <a:ea typeface="Georgia" charset="0"/>
                <a:cs typeface="Georgia" charset="0"/>
              </a:rPr>
              <a:t>Our Mission, Who We Are &amp; How We Operate</a:t>
            </a:r>
          </a:p>
        </p:txBody>
      </p:sp>
      <p:sp>
        <p:nvSpPr>
          <p:cNvPr id="5" name="TextBox 4"/>
          <p:cNvSpPr txBox="1"/>
          <p:nvPr/>
        </p:nvSpPr>
        <p:spPr>
          <a:xfrm>
            <a:off x="868634" y="1439317"/>
            <a:ext cx="7352040" cy="2708434"/>
          </a:xfrm>
          <a:prstGeom prst="rect">
            <a:avLst/>
          </a:prstGeom>
          <a:noFill/>
        </p:spPr>
        <p:txBody>
          <a:bodyPr wrap="square" rtlCol="0">
            <a:spAutoFit/>
          </a:bodyPr>
          <a:lstStyle/>
          <a:p>
            <a:pPr marL="285750" indent="-285750">
              <a:spcBef>
                <a:spcPts val="1800"/>
              </a:spcBef>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Our Mission: To build customer financial security by delivering industry leading marketing services and insurance products through our brand partners. </a:t>
            </a:r>
          </a:p>
          <a:p>
            <a:pPr marL="285750" indent="-285750">
              <a:spcBef>
                <a:spcPts val="1800"/>
              </a:spcBef>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Who We Are: The market leader in delivering industry-leading insurance products and marketing services to help banks, credit unions, and affinity partners provide financial security to families when the unexpected happens.</a:t>
            </a:r>
          </a:p>
          <a:p>
            <a:pPr marL="285750" indent="-285750">
              <a:spcBef>
                <a:spcPts val="1800"/>
              </a:spcBef>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How We Operate: Our activities and interactions with customers, clients, and each other are guided by our core values: Well-Being, Collaboration, Mutual Respect, Visionary, Excellence, and Courage. </a:t>
            </a:r>
          </a:p>
        </p:txBody>
      </p:sp>
    </p:spTree>
    <p:extLst>
      <p:ext uri="{BB962C8B-B14F-4D97-AF65-F5344CB8AC3E}">
        <p14:creationId xmlns:p14="http://schemas.microsoft.com/office/powerpoint/2010/main" val="27463905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a:extLst>
            <a:ext uri="{FF2B5EF4-FFF2-40B4-BE49-F238E27FC236}">
              <a16:creationId xmlns:a16="http://schemas.microsoft.com/office/drawing/2014/main" id="{0A5E7A8D-3C1F-86D4-4DD4-EEE1DDCC1F3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BA33925-2E28-67B9-850D-0B5663185562}"/>
              </a:ext>
            </a:extLst>
          </p:cNvPr>
          <p:cNvSpPr txBox="1"/>
          <p:nvPr/>
        </p:nvSpPr>
        <p:spPr>
          <a:xfrm>
            <a:off x="598545" y="1558330"/>
            <a:ext cx="7265130" cy="1446550"/>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Product</a:t>
            </a:r>
          </a:p>
          <a:p>
            <a:r>
              <a:rPr lang="en-US" sz="4000" dirty="0">
                <a:solidFill>
                  <a:schemeClr val="bg1"/>
                </a:solidFill>
                <a:latin typeface="Georgia" charset="0"/>
                <a:ea typeface="Georgia" charset="0"/>
                <a:cs typeface="Georgia" charset="0"/>
              </a:rPr>
              <a:t>Injury Care Accident Insurance</a:t>
            </a:r>
          </a:p>
        </p:txBody>
      </p:sp>
      <p:sp>
        <p:nvSpPr>
          <p:cNvPr id="5" name="Rectangle 4">
            <a:extLst>
              <a:ext uri="{FF2B5EF4-FFF2-40B4-BE49-F238E27FC236}">
                <a16:creationId xmlns:a16="http://schemas.microsoft.com/office/drawing/2014/main" id="{6394DF10-379F-B368-06A8-F4B6B71D8F53}"/>
              </a:ext>
            </a:extLst>
          </p:cNvPr>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dirty="0">
              <a:solidFill>
                <a:srgbClr val="EF463B"/>
              </a:solidFill>
              <a:latin typeface="Calibri" panose="020F0502020204030204"/>
            </a:endParaRPr>
          </a:p>
        </p:txBody>
      </p:sp>
      <p:pic>
        <p:nvPicPr>
          <p:cNvPr id="6" name="Picture 5">
            <a:extLst>
              <a:ext uri="{FF2B5EF4-FFF2-40B4-BE49-F238E27FC236}">
                <a16:creationId xmlns:a16="http://schemas.microsoft.com/office/drawing/2014/main" id="{6A1DC1EC-4A4E-D8AD-0DB7-7136360123B5}"/>
              </a:ext>
            </a:extLst>
          </p:cNvPr>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1070852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40E6B-675B-88B4-04C9-FC23E97314F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123414F-4607-A41C-E674-0B529C3CE714}"/>
              </a:ext>
            </a:extLst>
          </p:cNvPr>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Injury Care Accident Insurance</a:t>
            </a:r>
          </a:p>
        </p:txBody>
      </p:sp>
      <p:sp>
        <p:nvSpPr>
          <p:cNvPr id="3" name="TextBox 2">
            <a:extLst>
              <a:ext uri="{FF2B5EF4-FFF2-40B4-BE49-F238E27FC236}">
                <a16:creationId xmlns:a16="http://schemas.microsoft.com/office/drawing/2014/main" id="{2B7A589C-4013-03F5-B3F2-B4AF5D035294}"/>
              </a:ext>
            </a:extLst>
          </p:cNvPr>
          <p:cNvSpPr txBox="1"/>
          <p:nvPr/>
        </p:nvSpPr>
        <p:spPr>
          <a:xfrm>
            <a:off x="868680" y="1439240"/>
            <a:ext cx="7336522" cy="2462213"/>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Provides cash benefits directly to the insured due to a covered injury</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Coverage has one plan that can pay cash benefits in four ways: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Injury Lump Sum </a:t>
            </a: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Immediate Care </a:t>
            </a: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Ongoing Care </a:t>
            </a: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Recovery Care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Available with Securian Life Insurance Company</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4137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16A50-067B-7509-467F-34739C0D0F1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C6F61B1D-DA7B-5A42-D353-6DC3297B3AC8}"/>
              </a:ext>
            </a:extLst>
          </p:cNvPr>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Injury Care Accident Insurance</a:t>
            </a:r>
          </a:p>
        </p:txBody>
      </p:sp>
      <p:sp>
        <p:nvSpPr>
          <p:cNvPr id="3" name="TextBox 2">
            <a:extLst>
              <a:ext uri="{FF2B5EF4-FFF2-40B4-BE49-F238E27FC236}">
                <a16:creationId xmlns:a16="http://schemas.microsoft.com/office/drawing/2014/main" id="{2A626FB9-13C4-D81F-3DA2-3780FCCB1105}"/>
              </a:ext>
            </a:extLst>
          </p:cNvPr>
          <p:cNvSpPr txBox="1"/>
          <p:nvPr/>
        </p:nvSpPr>
        <p:spPr>
          <a:xfrm>
            <a:off x="439698" y="1439240"/>
            <a:ext cx="4243251" cy="4832092"/>
          </a:xfrm>
          <a:prstGeom prst="rect">
            <a:avLst/>
          </a:prstGeom>
          <a:noFill/>
        </p:spPr>
        <p:txBody>
          <a:bodyPr wrap="square" rtlCol="0">
            <a:spAutoFit/>
          </a:bodyPr>
          <a:lstStyle/>
          <a:p>
            <a:r>
              <a:rPr lang="en-US" sz="1400" b="1" u="sng" dirty="0">
                <a:solidFill>
                  <a:schemeClr val="tx2"/>
                </a:solidFill>
                <a:latin typeface="Verdana" panose="020B0604030504040204" pitchFamily="34" charset="0"/>
                <a:ea typeface="Verdana" panose="020B0604030504040204" pitchFamily="34" charset="0"/>
                <a:cs typeface="Verdana" panose="020B0604030504040204" pitchFamily="34" charset="0"/>
              </a:rPr>
              <a:t>Program Description</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Provides cash benefits directly to the insured due to a covered injury in four ways:</a:t>
            </a: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Injury Lump Sum – payable per injury up to $10,000 for fractures, burns, broken teeth, eye injuries, and more</a:t>
            </a: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Immediate Care – payable up to $1,200 for ER and doctor visits, X-rays, hospitalization, and more</a:t>
            </a: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Ongoing Care – payable up to $5,000 for surgery, skin grafts, prescriptions, and more.</a:t>
            </a: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Recovery Care – payable up to $1,000 for inpatient and outpatient therapy.</a:t>
            </a:r>
          </a:p>
          <a:p>
            <a:pPr marL="342900" indent="-34290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Family coverage available</a:t>
            </a:r>
          </a:p>
          <a:p>
            <a:pPr marL="342900" indent="-34290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No benefit reduction or termination age</a:t>
            </a:r>
          </a:p>
          <a:p>
            <a:pPr marL="342900" indent="-34290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Available to U.S. residents ages 18 and older</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3628B040-B043-8930-0386-93C24E9BF023}"/>
              </a:ext>
            </a:extLst>
          </p:cNvPr>
          <p:cNvSpPr txBox="1"/>
          <p:nvPr/>
        </p:nvSpPr>
        <p:spPr>
          <a:xfrm>
            <a:off x="5190305" y="1439240"/>
            <a:ext cx="3999426" cy="523220"/>
          </a:xfrm>
          <a:prstGeom prst="rect">
            <a:avLst/>
          </a:prstGeom>
          <a:noFill/>
        </p:spPr>
        <p:txBody>
          <a:bodyPr wrap="square" rtlCol="0">
            <a:spAutoFit/>
          </a:bodyPr>
          <a:lstStyle/>
          <a:p>
            <a:r>
              <a:rPr lang="en-US" sz="1400" b="1" u="sng" dirty="0">
                <a:solidFill>
                  <a:schemeClr val="tx2"/>
                </a:solidFill>
                <a:latin typeface="Verdana" panose="020B0604030504040204" pitchFamily="34" charset="0"/>
                <a:ea typeface="Verdana" panose="020B0604030504040204" pitchFamily="34" charset="0"/>
                <a:cs typeface="Verdana" panose="020B0604030504040204" pitchFamily="34" charset="0"/>
              </a:rPr>
              <a:t>Marketing Considerations</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30-day, free look with no obligation</a:t>
            </a:r>
          </a:p>
        </p:txBody>
      </p:sp>
      <p:sp>
        <p:nvSpPr>
          <p:cNvPr id="6" name="TextBox 5">
            <a:extLst>
              <a:ext uri="{FF2B5EF4-FFF2-40B4-BE49-F238E27FC236}">
                <a16:creationId xmlns:a16="http://schemas.microsoft.com/office/drawing/2014/main" id="{90FFEEFF-E89A-F192-6833-EBE5301DD9EA}"/>
              </a:ext>
            </a:extLst>
          </p:cNvPr>
          <p:cNvSpPr txBox="1"/>
          <p:nvPr/>
        </p:nvSpPr>
        <p:spPr>
          <a:xfrm>
            <a:off x="5190305" y="2512274"/>
            <a:ext cx="3341936" cy="1169551"/>
          </a:xfrm>
          <a:prstGeom prst="rect">
            <a:avLst/>
          </a:prstGeom>
          <a:noFill/>
        </p:spPr>
        <p:txBody>
          <a:bodyPr wrap="square" rtlCol="0">
            <a:spAutoFit/>
          </a:bodyPr>
          <a:lstStyle/>
          <a:p>
            <a:r>
              <a:rPr lang="en-US" sz="1400" b="1" u="sng" dirty="0">
                <a:solidFill>
                  <a:schemeClr val="tx2"/>
                </a:solidFill>
                <a:latin typeface="Verdana" panose="020B0604030504040204" pitchFamily="34" charset="0"/>
                <a:ea typeface="Verdana" panose="020B0604030504040204" pitchFamily="34" charset="0"/>
                <a:cs typeface="Verdana" panose="020B0604030504040204" pitchFamily="34" charset="0"/>
              </a:rPr>
              <a:t>State Availability</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Limited since new product</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Note there can be variability based on approved product for specific states</a:t>
            </a:r>
          </a:p>
        </p:txBody>
      </p:sp>
      <p:sp>
        <p:nvSpPr>
          <p:cNvPr id="7" name="Rectangle 6">
            <a:extLst>
              <a:ext uri="{FF2B5EF4-FFF2-40B4-BE49-F238E27FC236}">
                <a16:creationId xmlns:a16="http://schemas.microsoft.com/office/drawing/2014/main" id="{0C3D51DA-B805-FA1C-F3E7-D2FB50A08538}"/>
              </a:ext>
            </a:extLst>
          </p:cNvPr>
          <p:cNvSpPr/>
          <p:nvPr/>
        </p:nvSpPr>
        <p:spPr>
          <a:xfrm>
            <a:off x="5303520" y="4310743"/>
            <a:ext cx="3413760" cy="1062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Monthly Pricing</a:t>
            </a:r>
          </a:p>
          <a:p>
            <a:pPr algn="ctr"/>
            <a:r>
              <a:rPr lang="en-US" dirty="0"/>
              <a:t>Individual: $20.00 per month</a:t>
            </a:r>
          </a:p>
          <a:p>
            <a:pPr algn="ctr"/>
            <a:r>
              <a:rPr lang="en-US" dirty="0"/>
              <a:t>Family: $49.50 per month</a:t>
            </a:r>
          </a:p>
        </p:txBody>
      </p:sp>
    </p:spTree>
    <p:extLst>
      <p:ext uri="{BB962C8B-B14F-4D97-AF65-F5344CB8AC3E}">
        <p14:creationId xmlns:p14="http://schemas.microsoft.com/office/powerpoint/2010/main" val="2176350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5CC53-221D-4B76-B002-4B2A64AD5CF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5E02740-2056-8A5C-CBC1-947B1205B113}"/>
              </a:ext>
            </a:extLst>
          </p:cNvPr>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Injury Care Accident Insurance Exclusions</a:t>
            </a:r>
          </a:p>
        </p:txBody>
      </p:sp>
      <p:sp>
        <p:nvSpPr>
          <p:cNvPr id="3" name="TextBox 2">
            <a:extLst>
              <a:ext uri="{FF2B5EF4-FFF2-40B4-BE49-F238E27FC236}">
                <a16:creationId xmlns:a16="http://schemas.microsoft.com/office/drawing/2014/main" id="{A87251AF-D6F8-B118-F626-18F4DD4F34FD}"/>
              </a:ext>
            </a:extLst>
          </p:cNvPr>
          <p:cNvSpPr txBox="1"/>
          <p:nvPr/>
        </p:nvSpPr>
        <p:spPr>
          <a:xfrm>
            <a:off x="868680" y="1439240"/>
            <a:ext cx="7336522" cy="375487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This is an accident product – so sickness and infection are not covered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Act of war</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Breaking the law</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Taking medication other than how directed</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Intoxication</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An accident that occurs while committing a crime</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Self-inflicted injury</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Risky business – piloting a private aircraft, drag racing</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“Hold my beer” – watch this!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Other various exclusions unique to the individual carrier’s policies</a:t>
            </a:r>
          </a:p>
        </p:txBody>
      </p:sp>
    </p:spTree>
    <p:extLst>
      <p:ext uri="{BB962C8B-B14F-4D97-AF65-F5344CB8AC3E}">
        <p14:creationId xmlns:p14="http://schemas.microsoft.com/office/powerpoint/2010/main" val="29610894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C4168-14F1-58D3-8B4C-C9A684C52D2F}"/>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1C63486-1934-11FE-7CD6-8E10B00DFBAB}"/>
              </a:ext>
            </a:extLst>
          </p:cNvPr>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Injury Care Accident Insurance Knowledge Check</a:t>
            </a:r>
          </a:p>
        </p:txBody>
      </p:sp>
      <p:sp>
        <p:nvSpPr>
          <p:cNvPr id="3" name="TextBox 2">
            <a:extLst>
              <a:ext uri="{FF2B5EF4-FFF2-40B4-BE49-F238E27FC236}">
                <a16:creationId xmlns:a16="http://schemas.microsoft.com/office/drawing/2014/main" id="{3F57EEEC-1BC8-F645-D52F-95F92D78D52A}"/>
              </a:ext>
            </a:extLst>
          </p:cNvPr>
          <p:cNvSpPr txBox="1"/>
          <p:nvPr/>
        </p:nvSpPr>
        <p:spPr>
          <a:xfrm>
            <a:off x="868680" y="1439240"/>
            <a:ext cx="7336522" cy="160043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Which carriers offer the Injury Care Accident Insurance product?</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are the four cash benefits Injury Care Accident Insurance? </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At what percentage are family members covered?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Is there an age reduction?</a:t>
            </a:r>
          </a:p>
        </p:txBody>
      </p:sp>
    </p:spTree>
    <p:extLst>
      <p:ext uri="{BB962C8B-B14F-4D97-AF65-F5344CB8AC3E}">
        <p14:creationId xmlns:p14="http://schemas.microsoft.com/office/powerpoint/2010/main" val="699574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a:extLst>
            <a:ext uri="{FF2B5EF4-FFF2-40B4-BE49-F238E27FC236}">
              <a16:creationId xmlns:a16="http://schemas.microsoft.com/office/drawing/2014/main" id="{8895FA0F-BE5D-939F-73B4-102FC0C6A23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FBF33E49-8162-F3A8-7AE4-082B73F880D9}"/>
              </a:ext>
            </a:extLst>
          </p:cNvPr>
          <p:cNvSpPr txBox="1"/>
          <p:nvPr/>
        </p:nvSpPr>
        <p:spPr>
          <a:xfrm>
            <a:off x="598545" y="1558330"/>
            <a:ext cx="5965095" cy="1446550"/>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Product</a:t>
            </a:r>
          </a:p>
          <a:p>
            <a:r>
              <a:rPr lang="en-US" sz="4000" dirty="0">
                <a:solidFill>
                  <a:schemeClr val="bg1"/>
                </a:solidFill>
                <a:latin typeface="Georgia" charset="0"/>
                <a:ea typeface="Georgia" charset="0"/>
                <a:cs typeface="Georgia" charset="0"/>
              </a:rPr>
              <a:t>Critical Illness and Injury</a:t>
            </a:r>
          </a:p>
        </p:txBody>
      </p:sp>
      <p:sp>
        <p:nvSpPr>
          <p:cNvPr id="5" name="Rectangle 4">
            <a:extLst>
              <a:ext uri="{FF2B5EF4-FFF2-40B4-BE49-F238E27FC236}">
                <a16:creationId xmlns:a16="http://schemas.microsoft.com/office/drawing/2014/main" id="{00A39C9D-D6C4-5218-E4D3-07ED9A1595BE}"/>
              </a:ext>
            </a:extLst>
          </p:cNvPr>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dirty="0">
              <a:solidFill>
                <a:srgbClr val="EF463B"/>
              </a:solidFill>
              <a:latin typeface="Calibri" panose="020F0502020204030204"/>
            </a:endParaRPr>
          </a:p>
        </p:txBody>
      </p:sp>
      <p:pic>
        <p:nvPicPr>
          <p:cNvPr id="6" name="Picture 5">
            <a:extLst>
              <a:ext uri="{FF2B5EF4-FFF2-40B4-BE49-F238E27FC236}">
                <a16:creationId xmlns:a16="http://schemas.microsoft.com/office/drawing/2014/main" id="{81A91003-9045-8263-2129-217FC342BF1B}"/>
              </a:ext>
            </a:extLst>
          </p:cNvPr>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218305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A977B-B0F5-EB6C-0D5D-B75AC96C633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1A5F3BCF-0F28-DE79-8289-C4C82A49CDDB}"/>
              </a:ext>
            </a:extLst>
          </p:cNvPr>
          <p:cNvSpPr txBox="1"/>
          <p:nvPr/>
        </p:nvSpPr>
        <p:spPr>
          <a:xfrm>
            <a:off x="228600" y="320040"/>
            <a:ext cx="73365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Critical Illness and Injury Insurance</a:t>
            </a:r>
          </a:p>
        </p:txBody>
      </p:sp>
      <p:sp>
        <p:nvSpPr>
          <p:cNvPr id="3" name="TextBox 2">
            <a:extLst>
              <a:ext uri="{FF2B5EF4-FFF2-40B4-BE49-F238E27FC236}">
                <a16:creationId xmlns:a16="http://schemas.microsoft.com/office/drawing/2014/main" id="{8F3125B0-F248-424E-8B86-037F2D2A1CE8}"/>
              </a:ext>
            </a:extLst>
          </p:cNvPr>
          <p:cNvSpPr txBox="1"/>
          <p:nvPr/>
        </p:nvSpPr>
        <p:spPr>
          <a:xfrm>
            <a:off x="868680" y="1439240"/>
            <a:ext cx="7336522" cy="289310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Provides cash benefits for critical illness and injury treatment costs</a:t>
            </a: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Coverage has one plan that pays cash benefits directly to the insured when diagnosed with the following five critical conditions: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Coma</a:t>
            </a: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Heart attack</a:t>
            </a: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Invasive cancer</a:t>
            </a: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Paralysis</a:t>
            </a:r>
          </a:p>
          <a:p>
            <a:pPr marL="800100" lvl="1" indent="-342900">
              <a:buFont typeface="+mj-lt"/>
              <a:buAutoNum type="arabicPeriod"/>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Stroke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Available with Securian Life Insurance Company</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1350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31DDE-3524-C229-97B9-E454E7EC99B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70D0E3E-4849-AA23-308A-B5BDDD426A25}"/>
              </a:ext>
            </a:extLst>
          </p:cNvPr>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Critical Illness and Injury Insurance</a:t>
            </a:r>
          </a:p>
        </p:txBody>
      </p:sp>
      <p:sp>
        <p:nvSpPr>
          <p:cNvPr id="3" name="TextBox 2">
            <a:extLst>
              <a:ext uri="{FF2B5EF4-FFF2-40B4-BE49-F238E27FC236}">
                <a16:creationId xmlns:a16="http://schemas.microsoft.com/office/drawing/2014/main" id="{136629AC-9298-D597-974B-A45179A68D40}"/>
              </a:ext>
            </a:extLst>
          </p:cNvPr>
          <p:cNvSpPr txBox="1"/>
          <p:nvPr/>
        </p:nvSpPr>
        <p:spPr>
          <a:xfrm>
            <a:off x="439698" y="1499616"/>
            <a:ext cx="4598128" cy="5478423"/>
          </a:xfrm>
          <a:prstGeom prst="rect">
            <a:avLst/>
          </a:prstGeom>
          <a:noFill/>
        </p:spPr>
        <p:txBody>
          <a:bodyPr wrap="square" rtlCol="0">
            <a:spAutoFit/>
          </a:bodyPr>
          <a:lstStyle/>
          <a:p>
            <a:r>
              <a:rPr lang="en-US" sz="1400" b="1" u="sng" dirty="0">
                <a:solidFill>
                  <a:schemeClr val="tx2"/>
                </a:solidFill>
                <a:latin typeface="Verdana" panose="020B0604030504040204" pitchFamily="34" charset="0"/>
                <a:ea typeface="Verdana" panose="020B0604030504040204" pitchFamily="34" charset="0"/>
                <a:cs typeface="Verdana" panose="020B0604030504040204" pitchFamily="34" charset="0"/>
              </a:rPr>
              <a:t>Program Description</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Provides cash benefits for critical illness and injury treatment costs as follows:</a:t>
            </a: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endPar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rPr>
              <a:t>No</a:t>
            </a: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 family coverage available</a:t>
            </a:r>
          </a:p>
          <a:p>
            <a:pPr marL="342900" indent="-34290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Ages 18 to 64 are eligible</a:t>
            </a:r>
          </a:p>
          <a:p>
            <a:pPr marL="342900" indent="-34290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Coverage terminates at age 90</a:t>
            </a:r>
          </a:p>
          <a:p>
            <a:pPr marL="342900" indent="-34290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Coverage reduces by 50% at age 65</a:t>
            </a:r>
          </a:p>
          <a:p>
            <a:pPr marL="342900" indent="-342900">
              <a:buFont typeface="Arial" panose="020B0604020202020204" pitchFamily="34" charset="0"/>
              <a:buChar char="•"/>
            </a:pPr>
            <a:r>
              <a:rPr lang="en-US" sz="1400" dirty="0">
                <a:solidFill>
                  <a:srgbClr val="41463F"/>
                </a:solidFill>
                <a:latin typeface="Verdana" panose="020B0604030504040204" pitchFamily="34" charset="0"/>
                <a:ea typeface="Verdana" panose="020B0604030504040204" pitchFamily="34" charset="0"/>
                <a:cs typeface="Verdana" panose="020B0604030504040204" pitchFamily="34" charset="0"/>
              </a:rPr>
              <a:t>Coverage is not payable for pre-existing conditions during the first six months</a:t>
            </a:r>
          </a:p>
          <a:p>
            <a:pPr marL="342900" indent="-34290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5" name="TextBox 4">
            <a:extLst>
              <a:ext uri="{FF2B5EF4-FFF2-40B4-BE49-F238E27FC236}">
                <a16:creationId xmlns:a16="http://schemas.microsoft.com/office/drawing/2014/main" id="{FE5C8427-919F-E18A-D889-B85250476ACA}"/>
              </a:ext>
            </a:extLst>
          </p:cNvPr>
          <p:cNvSpPr txBox="1"/>
          <p:nvPr/>
        </p:nvSpPr>
        <p:spPr>
          <a:xfrm>
            <a:off x="5190305" y="1499616"/>
            <a:ext cx="3999426" cy="523220"/>
          </a:xfrm>
          <a:prstGeom prst="rect">
            <a:avLst/>
          </a:prstGeom>
          <a:noFill/>
        </p:spPr>
        <p:txBody>
          <a:bodyPr wrap="square" rtlCol="0">
            <a:spAutoFit/>
          </a:bodyPr>
          <a:lstStyle/>
          <a:p>
            <a:r>
              <a:rPr lang="en-US" sz="1400" b="1" u="sng" dirty="0">
                <a:solidFill>
                  <a:schemeClr val="tx2"/>
                </a:solidFill>
                <a:latin typeface="Verdana" panose="020B0604030504040204" pitchFamily="34" charset="0"/>
                <a:ea typeface="Verdana" panose="020B0604030504040204" pitchFamily="34" charset="0"/>
                <a:cs typeface="Verdana" panose="020B0604030504040204" pitchFamily="34" charset="0"/>
              </a:rPr>
              <a:t>Marketing Considerations</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30-day, free look with no obligation</a:t>
            </a:r>
          </a:p>
        </p:txBody>
      </p:sp>
      <p:sp>
        <p:nvSpPr>
          <p:cNvPr id="6" name="TextBox 5">
            <a:extLst>
              <a:ext uri="{FF2B5EF4-FFF2-40B4-BE49-F238E27FC236}">
                <a16:creationId xmlns:a16="http://schemas.microsoft.com/office/drawing/2014/main" id="{2599050E-606A-3C2F-541A-26540F09112B}"/>
              </a:ext>
            </a:extLst>
          </p:cNvPr>
          <p:cNvSpPr txBox="1"/>
          <p:nvPr/>
        </p:nvSpPr>
        <p:spPr>
          <a:xfrm>
            <a:off x="5190304" y="2572650"/>
            <a:ext cx="3526975" cy="1169551"/>
          </a:xfrm>
          <a:prstGeom prst="rect">
            <a:avLst/>
          </a:prstGeom>
          <a:noFill/>
        </p:spPr>
        <p:txBody>
          <a:bodyPr wrap="square" rtlCol="0">
            <a:spAutoFit/>
          </a:bodyPr>
          <a:lstStyle/>
          <a:p>
            <a:r>
              <a:rPr lang="en-US" sz="1400" b="1" u="sng" dirty="0">
                <a:solidFill>
                  <a:schemeClr val="tx2"/>
                </a:solidFill>
                <a:latin typeface="Verdana" panose="020B0604030504040204" pitchFamily="34" charset="0"/>
                <a:ea typeface="Verdana" panose="020B0604030504040204" pitchFamily="34" charset="0"/>
                <a:cs typeface="Verdana" panose="020B0604030504040204" pitchFamily="34" charset="0"/>
              </a:rPr>
              <a:t>State Availability</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Available in 33 states</a:t>
            </a: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Note there can be variability based on approved product for specific states</a:t>
            </a:r>
          </a:p>
        </p:txBody>
      </p:sp>
      <p:sp>
        <p:nvSpPr>
          <p:cNvPr id="7" name="Rectangle 6">
            <a:extLst>
              <a:ext uri="{FF2B5EF4-FFF2-40B4-BE49-F238E27FC236}">
                <a16:creationId xmlns:a16="http://schemas.microsoft.com/office/drawing/2014/main" id="{BB7FAB34-70CA-F322-AB18-4AD9DE547982}"/>
              </a:ext>
            </a:extLst>
          </p:cNvPr>
          <p:cNvSpPr/>
          <p:nvPr/>
        </p:nvSpPr>
        <p:spPr>
          <a:xfrm>
            <a:off x="5303520" y="4371119"/>
            <a:ext cx="3413760" cy="10624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u="sng" dirty="0"/>
              <a:t>Monthly Pricing</a:t>
            </a:r>
          </a:p>
          <a:p>
            <a:pPr algn="ctr"/>
            <a:r>
              <a:rPr lang="en-US" dirty="0"/>
              <a:t>Based on age at enrollment</a:t>
            </a:r>
          </a:p>
        </p:txBody>
      </p:sp>
      <p:pic>
        <p:nvPicPr>
          <p:cNvPr id="4" name="Picture 3">
            <a:extLst>
              <a:ext uri="{FF2B5EF4-FFF2-40B4-BE49-F238E27FC236}">
                <a16:creationId xmlns:a16="http://schemas.microsoft.com/office/drawing/2014/main" id="{05C94049-999C-730B-C64F-59A8D06AFF8F}"/>
              </a:ext>
            </a:extLst>
          </p:cNvPr>
          <p:cNvPicPr>
            <a:picLocks noChangeAspect="1"/>
          </p:cNvPicPr>
          <p:nvPr/>
        </p:nvPicPr>
        <p:blipFill>
          <a:blip r:embed="rId3"/>
          <a:srcRect t="11130"/>
          <a:stretch>
            <a:fillRect/>
          </a:stretch>
        </p:blipFill>
        <p:spPr>
          <a:xfrm>
            <a:off x="706546" y="2210340"/>
            <a:ext cx="3709553" cy="2824281"/>
          </a:xfrm>
          <a:prstGeom prst="rect">
            <a:avLst/>
          </a:prstGeom>
        </p:spPr>
      </p:pic>
    </p:spTree>
    <p:extLst>
      <p:ext uri="{BB962C8B-B14F-4D97-AF65-F5344CB8AC3E}">
        <p14:creationId xmlns:p14="http://schemas.microsoft.com/office/powerpoint/2010/main" val="3087847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150C2-0817-795B-A3BB-57EF053F7A4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09BA765-CDD6-5163-7F58-2904C94AC8CB}"/>
              </a:ext>
            </a:extLst>
          </p:cNvPr>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Critical Illness and Injury Insurance Exclusions</a:t>
            </a:r>
          </a:p>
        </p:txBody>
      </p:sp>
      <p:sp>
        <p:nvSpPr>
          <p:cNvPr id="3" name="TextBox 2">
            <a:extLst>
              <a:ext uri="{FF2B5EF4-FFF2-40B4-BE49-F238E27FC236}">
                <a16:creationId xmlns:a16="http://schemas.microsoft.com/office/drawing/2014/main" id="{33AD5C75-A718-9B84-EC95-639CBC3ACEBF}"/>
              </a:ext>
            </a:extLst>
          </p:cNvPr>
          <p:cNvSpPr txBox="1"/>
          <p:nvPr/>
        </p:nvSpPr>
        <p:spPr>
          <a:xfrm>
            <a:off x="868680" y="1439240"/>
            <a:ext cx="7336522" cy="3539430"/>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Suicide or attempted suicide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Act of war</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Breaking the law</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Taking medication other than how directed</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Intoxication</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Commission of a felony in which the insured was convicted in a court of competent jurisdiction</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Self-inflicted injury</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Insured’s use of alcohol</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Other various exclusions unique to the individual carrier’s policies</a:t>
            </a:r>
          </a:p>
        </p:txBody>
      </p:sp>
    </p:spTree>
    <p:extLst>
      <p:ext uri="{BB962C8B-B14F-4D97-AF65-F5344CB8AC3E}">
        <p14:creationId xmlns:p14="http://schemas.microsoft.com/office/powerpoint/2010/main" val="39954474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01357-DC5E-6A92-E41C-8D186E659B0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4C742A0-0DBF-C64C-4456-65D0C10FFB89}"/>
              </a:ext>
            </a:extLst>
          </p:cNvPr>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Critical Illness and Injury Knowledge Check</a:t>
            </a:r>
          </a:p>
        </p:txBody>
      </p:sp>
      <p:sp>
        <p:nvSpPr>
          <p:cNvPr id="3" name="TextBox 2">
            <a:extLst>
              <a:ext uri="{FF2B5EF4-FFF2-40B4-BE49-F238E27FC236}">
                <a16:creationId xmlns:a16="http://schemas.microsoft.com/office/drawing/2014/main" id="{7A32D086-8450-FD40-99FD-00DE00ACAC5D}"/>
              </a:ext>
            </a:extLst>
          </p:cNvPr>
          <p:cNvSpPr txBox="1"/>
          <p:nvPr/>
        </p:nvSpPr>
        <p:spPr>
          <a:xfrm>
            <a:off x="868680" y="1439240"/>
            <a:ext cx="7336522"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Which carrier offer the Critical Illness and Injury Insurance product?</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are the five cash benefits? </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At what percentage are family members covered?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Is there an age reduction?</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Is there a termination age?</a:t>
            </a:r>
          </a:p>
        </p:txBody>
      </p:sp>
    </p:spTree>
    <p:extLst>
      <p:ext uri="{BB962C8B-B14F-4D97-AF65-F5344CB8AC3E}">
        <p14:creationId xmlns:p14="http://schemas.microsoft.com/office/powerpoint/2010/main" val="18695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23385"/>
            <a:ext cx="2053767" cy="523220"/>
          </a:xfrm>
          <a:prstGeom prst="rect">
            <a:avLst/>
          </a:prstGeom>
          <a:noFill/>
        </p:spPr>
        <p:txBody>
          <a:bodyPr wrap="none" rtlCol="0" anchor="ctr" anchorCtr="0">
            <a:spAutoFit/>
          </a:bodyPr>
          <a:lstStyle/>
          <a:p>
            <a:r>
              <a:rPr lang="en-US" sz="2800" dirty="0">
                <a:solidFill>
                  <a:schemeClr val="accent1"/>
                </a:solidFill>
                <a:latin typeface="Georgia" charset="0"/>
                <a:ea typeface="Georgia" charset="0"/>
                <a:cs typeface="Georgia" charset="0"/>
              </a:rPr>
              <a:t>At A Glance</a:t>
            </a:r>
          </a:p>
        </p:txBody>
      </p:sp>
      <p:pic>
        <p:nvPicPr>
          <p:cNvPr id="4" name="Picture 3">
            <a:extLst>
              <a:ext uri="{FF2B5EF4-FFF2-40B4-BE49-F238E27FC236}">
                <a16:creationId xmlns:a16="http://schemas.microsoft.com/office/drawing/2014/main" id="{46B5BB7C-BFB2-951C-5C51-EBF6027EE563}"/>
              </a:ext>
            </a:extLst>
          </p:cNvPr>
          <p:cNvPicPr>
            <a:picLocks noChangeAspect="1"/>
          </p:cNvPicPr>
          <p:nvPr/>
        </p:nvPicPr>
        <p:blipFill>
          <a:blip r:embed="rId3"/>
          <a:srcRect l="1776" t="9317" r="2522" b="6208"/>
          <a:stretch>
            <a:fillRect/>
          </a:stretch>
        </p:blipFill>
        <p:spPr>
          <a:xfrm>
            <a:off x="162370" y="1743339"/>
            <a:ext cx="8750894" cy="1974079"/>
          </a:xfrm>
          <a:prstGeom prst="rect">
            <a:avLst/>
          </a:prstGeom>
          <a:ln w="28575">
            <a:solidFill>
              <a:srgbClr val="EE3135"/>
            </a:solidFill>
          </a:ln>
        </p:spPr>
      </p:pic>
    </p:spTree>
    <p:extLst>
      <p:ext uri="{BB962C8B-B14F-4D97-AF65-F5344CB8AC3E}">
        <p14:creationId xmlns:p14="http://schemas.microsoft.com/office/powerpoint/2010/main" val="11776249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p:cNvGrpSpPr/>
        <p:nvPr/>
      </p:nvGrpSpPr>
      <p:grpSpPr>
        <a:xfrm>
          <a:off x="0" y="0"/>
          <a:ext cx="0" cy="0"/>
          <a:chOff x="0" y="0"/>
          <a:chExt cx="0" cy="0"/>
        </a:xfrm>
      </p:grpSpPr>
      <p:sp>
        <p:nvSpPr>
          <p:cNvPr id="2" name="TextBox 1"/>
          <p:cNvSpPr txBox="1"/>
          <p:nvPr/>
        </p:nvSpPr>
        <p:spPr>
          <a:xfrm>
            <a:off x="598545" y="1558330"/>
            <a:ext cx="2343911" cy="1446550"/>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Product</a:t>
            </a:r>
          </a:p>
          <a:p>
            <a:r>
              <a:rPr lang="en-US" sz="4000" dirty="0">
                <a:solidFill>
                  <a:schemeClr val="bg1"/>
                </a:solidFill>
                <a:latin typeface="Georgia" charset="0"/>
                <a:ea typeface="Georgia" charset="0"/>
                <a:cs typeface="Georgia" charset="0"/>
              </a:rPr>
              <a:t>Review</a:t>
            </a:r>
          </a:p>
        </p:txBody>
      </p:sp>
      <p:sp>
        <p:nvSpPr>
          <p:cNvPr id="5" name="Rectangle 4"/>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dirty="0">
              <a:solidFill>
                <a:srgbClr val="EF463B"/>
              </a:solidFill>
              <a:latin typeface="Calibri" panose="020F0502020204030204"/>
            </a:endParaRPr>
          </a:p>
        </p:txBody>
      </p:sp>
      <p:pic>
        <p:nvPicPr>
          <p:cNvPr id="6" name="Picture 5"/>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4266266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A Few Additional Items</a:t>
            </a:r>
          </a:p>
        </p:txBody>
      </p:sp>
      <p:sp>
        <p:nvSpPr>
          <p:cNvPr id="3" name="TextBox 2"/>
          <p:cNvSpPr txBox="1"/>
          <p:nvPr/>
        </p:nvSpPr>
        <p:spPr>
          <a:xfrm>
            <a:off x="868680" y="1439240"/>
            <a:ext cx="7336522"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Not all products are available in every state</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One reason the marketing code is important</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Never quote a rate without checking to make sure you are looking at the marketing code in Artemis or the rate provided by the caller on the Activation Form – rates vary between states, carriers, and products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Never say “free”!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Never say a claim will be paid</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If a caller asks, let them know that it’s up to the carrier to decide if a claim will be paid</a:t>
            </a:r>
          </a:p>
        </p:txBody>
      </p:sp>
    </p:spTree>
    <p:extLst>
      <p:ext uri="{BB962C8B-B14F-4D97-AF65-F5344CB8AC3E}">
        <p14:creationId xmlns:p14="http://schemas.microsoft.com/office/powerpoint/2010/main" val="29419797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Review</a:t>
            </a:r>
          </a:p>
        </p:txBody>
      </p:sp>
      <p:sp>
        <p:nvSpPr>
          <p:cNvPr id="3" name="TextBox 2"/>
          <p:cNvSpPr txBox="1"/>
          <p:nvPr/>
        </p:nvSpPr>
        <p:spPr>
          <a:xfrm>
            <a:off x="868680" y="1439240"/>
            <a:ext cx="7336522" cy="461664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Which carriers offer AD&amp;D?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Which carriers offer HAP?</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Which carriers offer Recuperative Care?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is the difference between a “complimentary” and a “paid” AD&amp;D insured?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Name an exclusion for AD&amp;D.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are the three HAP benefits?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are the four cash benefits for Injury Care Accident Insurance?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is the name of the product offered by Zurich?</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Which product has a termination age?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are the five cash benefits for Critical Illness and Injury Insurance?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1871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p:cNvGrpSpPr/>
        <p:nvPr/>
      </p:nvGrpSpPr>
      <p:grpSpPr>
        <a:xfrm>
          <a:off x="0" y="0"/>
          <a:ext cx="0" cy="0"/>
          <a:chOff x="0" y="0"/>
          <a:chExt cx="0" cy="0"/>
        </a:xfrm>
      </p:grpSpPr>
      <p:sp>
        <p:nvSpPr>
          <p:cNvPr id="2" name="TextBox 1"/>
          <p:cNvSpPr txBox="1"/>
          <p:nvPr/>
        </p:nvSpPr>
        <p:spPr>
          <a:xfrm>
            <a:off x="598545" y="1558330"/>
            <a:ext cx="2874505" cy="1446550"/>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Product</a:t>
            </a:r>
          </a:p>
          <a:p>
            <a:r>
              <a:rPr lang="en-US" sz="4000" dirty="0" err="1">
                <a:solidFill>
                  <a:schemeClr val="bg1"/>
                </a:solidFill>
                <a:latin typeface="Georgia" charset="0"/>
                <a:ea typeface="Georgia" charset="0"/>
                <a:cs typeface="Georgia" charset="0"/>
              </a:rPr>
              <a:t>Fullfillment</a:t>
            </a:r>
            <a:endParaRPr lang="en-US" sz="4000" dirty="0">
              <a:solidFill>
                <a:schemeClr val="bg1"/>
              </a:solidFill>
              <a:latin typeface="Georgia" charset="0"/>
              <a:ea typeface="Georgia" charset="0"/>
              <a:cs typeface="Georgia" charset="0"/>
            </a:endParaRPr>
          </a:p>
        </p:txBody>
      </p:sp>
      <p:sp>
        <p:nvSpPr>
          <p:cNvPr id="5" name="Rectangle 4"/>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dirty="0">
              <a:solidFill>
                <a:srgbClr val="EF463B"/>
              </a:solidFill>
              <a:latin typeface="Calibri" panose="020F0502020204030204"/>
            </a:endParaRPr>
          </a:p>
        </p:txBody>
      </p:sp>
      <p:pic>
        <p:nvPicPr>
          <p:cNvPr id="6" name="Picture 5"/>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2772983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Fulfillment Review</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1147746"/>
            <a:ext cx="1929473" cy="32217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3545" y="1147747"/>
            <a:ext cx="2003992" cy="32217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733" y="1147747"/>
            <a:ext cx="2262339" cy="33094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Diagram 6"/>
          <p:cNvGraphicFramePr/>
          <p:nvPr>
            <p:extLst>
              <p:ext uri="{D42A27DB-BD31-4B8C-83A1-F6EECF244321}">
                <p14:modId xmlns:p14="http://schemas.microsoft.com/office/powerpoint/2010/main" val="1726768517"/>
              </p:ext>
            </p:extLst>
          </p:nvPr>
        </p:nvGraphicFramePr>
        <p:xfrm>
          <a:off x="83126" y="4620591"/>
          <a:ext cx="9060873" cy="38717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Rectangle 7"/>
          <p:cNvSpPr/>
          <p:nvPr/>
        </p:nvSpPr>
        <p:spPr>
          <a:xfrm>
            <a:off x="83127" y="5156089"/>
            <a:ext cx="9060872" cy="1169551"/>
          </a:xfrm>
          <a:prstGeom prst="rect">
            <a:avLst/>
          </a:prstGeom>
        </p:spPr>
        <p:txBody>
          <a:bodyPr wrap="square">
            <a:spAutoFit/>
          </a:bodyPr>
          <a:lstStyle/>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Each customer is mailed a complete fulfillment kit (Certificate of Insurance)</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Key elements include the overview of coverage and signed proof of enrollment</a:t>
            </a:r>
          </a:p>
          <a:p>
            <a:pPr marL="285750" indent="-285750">
              <a:buFont typeface="Arial" panose="020B0604020202020204" pitchFamily="34" charset="0"/>
              <a:buChar char="•"/>
            </a:pPr>
            <a:r>
              <a:rPr lang="en-US" sz="1400" dirty="0">
                <a:latin typeface="Verdana" panose="020B0604030504040204" pitchFamily="34" charset="0"/>
                <a:ea typeface="Verdana" panose="020B0604030504040204" pitchFamily="34" charset="0"/>
                <a:cs typeface="Verdana" panose="020B0604030504040204" pitchFamily="34" charset="0"/>
              </a:rPr>
              <a:t>The fulfillment kits are mailed first class to each customer within 3-5 days of enrollment </a:t>
            </a:r>
          </a:p>
          <a:p>
            <a:pPr marL="285750" indent="-2857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a:p>
            <a:r>
              <a:rPr lang="en-US" sz="1400" dirty="0">
                <a:latin typeface="Verdana" panose="020B0604030504040204" pitchFamily="34" charset="0"/>
                <a:ea typeface="Verdana" panose="020B0604030504040204" pitchFamily="34" charset="0"/>
                <a:cs typeface="Verdana" panose="020B0604030504040204" pitchFamily="34" charset="0"/>
              </a:rPr>
              <a:t>* Proof of Enrollment included for new enrollments only</a:t>
            </a:r>
          </a:p>
        </p:txBody>
      </p:sp>
    </p:spTree>
    <p:extLst>
      <p:ext uri="{BB962C8B-B14F-4D97-AF65-F5344CB8AC3E}">
        <p14:creationId xmlns:p14="http://schemas.microsoft.com/office/powerpoint/2010/main" val="41950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p:cNvGrpSpPr/>
        <p:nvPr/>
      </p:nvGrpSpPr>
      <p:grpSpPr>
        <a:xfrm>
          <a:off x="0" y="0"/>
          <a:ext cx="0" cy="0"/>
          <a:chOff x="0" y="0"/>
          <a:chExt cx="0" cy="0"/>
        </a:xfrm>
      </p:grpSpPr>
      <p:sp>
        <p:nvSpPr>
          <p:cNvPr id="2" name="TextBox 1"/>
          <p:cNvSpPr txBox="1"/>
          <p:nvPr/>
        </p:nvSpPr>
        <p:spPr>
          <a:xfrm>
            <a:off x="598545" y="2233742"/>
            <a:ext cx="4697120" cy="830997"/>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Marketing Code</a:t>
            </a:r>
          </a:p>
        </p:txBody>
      </p:sp>
      <p:sp>
        <p:nvSpPr>
          <p:cNvPr id="5" name="Rectangle 4"/>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dirty="0">
              <a:solidFill>
                <a:srgbClr val="EF463B"/>
              </a:solidFill>
              <a:latin typeface="Calibri" panose="020F0502020204030204"/>
            </a:endParaRPr>
          </a:p>
        </p:txBody>
      </p:sp>
      <p:pic>
        <p:nvPicPr>
          <p:cNvPr id="6" name="Picture 5"/>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783988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What is the Marketing Code?</a:t>
            </a:r>
          </a:p>
        </p:txBody>
      </p:sp>
      <p:sp>
        <p:nvSpPr>
          <p:cNvPr id="3" name="TextBox 2"/>
          <p:cNvSpPr txBox="1"/>
          <p:nvPr/>
        </p:nvSpPr>
        <p:spPr>
          <a:xfrm>
            <a:off x="868680" y="1439240"/>
            <a:ext cx="7336522" cy="2677656"/>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Identifies variables unique to each marketing piece, such as financial institution, carrier, and cost to the customer</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The marketing code is 6 characters and starts with a G or H</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This code is located toward the upper right hand corner of the </a:t>
            </a:r>
            <a:r>
              <a:rPr lang="en-US" sz="1400" b="1" dirty="0">
                <a:solidFill>
                  <a:schemeClr val="tx2"/>
                </a:solidFill>
                <a:latin typeface="Verdana" panose="020B0604030504040204" pitchFamily="34" charset="0"/>
                <a:ea typeface="Verdana" panose="020B0604030504040204" pitchFamily="34" charset="0"/>
                <a:cs typeface="Verdana" panose="020B0604030504040204" pitchFamily="34" charset="0"/>
              </a:rPr>
              <a:t>Activation Form</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You will ask the caller for this code at the beginning of the call and enter the code in Artemis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lvl="1"/>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819786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Marketing Code Location Exercise</a:t>
            </a:r>
          </a:p>
        </p:txBody>
      </p:sp>
      <p:sp>
        <p:nvSpPr>
          <p:cNvPr id="3" name="TextBox 2"/>
          <p:cNvSpPr txBox="1"/>
          <p:nvPr/>
        </p:nvSpPr>
        <p:spPr>
          <a:xfrm>
            <a:off x="868680" y="1439240"/>
            <a:ext cx="7336522" cy="1745414"/>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AD&amp;D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HAP</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Recuperative Care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nSpc>
                <a:spcPct val="200000"/>
              </a:lnSpc>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0101877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26831AA-7ADF-0BBA-30C1-67F2C573CDDF}"/>
              </a:ext>
            </a:extLst>
          </p:cNvPr>
          <p:cNvPicPr>
            <a:picLocks noChangeAspect="1"/>
          </p:cNvPicPr>
          <p:nvPr/>
        </p:nvPicPr>
        <p:blipFill>
          <a:blip r:embed="rId3"/>
          <a:stretch>
            <a:fillRect/>
          </a:stretch>
        </p:blipFill>
        <p:spPr>
          <a:xfrm>
            <a:off x="1760387" y="0"/>
            <a:ext cx="5623226" cy="6858000"/>
          </a:xfrm>
          <a:prstGeom prst="rect">
            <a:avLst/>
          </a:prstGeom>
        </p:spPr>
      </p:pic>
    </p:spTree>
    <p:extLst>
      <p:ext uri="{BB962C8B-B14F-4D97-AF65-F5344CB8AC3E}">
        <p14:creationId xmlns:p14="http://schemas.microsoft.com/office/powerpoint/2010/main" val="4071583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3586BF-705B-DC5F-78AE-E2B9C5CE97CF}"/>
              </a:ext>
            </a:extLst>
          </p:cNvPr>
          <p:cNvPicPr>
            <a:picLocks noChangeAspect="1"/>
          </p:cNvPicPr>
          <p:nvPr/>
        </p:nvPicPr>
        <p:blipFill>
          <a:blip r:embed="rId3"/>
          <a:stretch>
            <a:fillRect/>
          </a:stretch>
        </p:blipFill>
        <p:spPr>
          <a:xfrm>
            <a:off x="1650352" y="0"/>
            <a:ext cx="5843296" cy="6858000"/>
          </a:xfrm>
          <a:prstGeom prst="rect">
            <a:avLst/>
          </a:prstGeom>
        </p:spPr>
      </p:pic>
    </p:spTree>
    <p:extLst>
      <p:ext uri="{BB962C8B-B14F-4D97-AF65-F5344CB8AC3E}">
        <p14:creationId xmlns:p14="http://schemas.microsoft.com/office/powerpoint/2010/main" val="13062553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Who is Franklin Madison?</a:t>
            </a:r>
          </a:p>
        </p:txBody>
      </p:sp>
      <p:sp>
        <p:nvSpPr>
          <p:cNvPr id="5" name="TextBox 4">
            <a:extLst>
              <a:ext uri="{FF2B5EF4-FFF2-40B4-BE49-F238E27FC236}">
                <a16:creationId xmlns:a16="http://schemas.microsoft.com/office/drawing/2014/main" id="{04456055-CAC3-EE02-40E5-063F5096AD55}"/>
              </a:ext>
            </a:extLst>
          </p:cNvPr>
          <p:cNvSpPr txBox="1"/>
          <p:nvPr/>
        </p:nvSpPr>
        <p:spPr>
          <a:xfrm>
            <a:off x="868680" y="1251229"/>
            <a:ext cx="7765366" cy="3687997"/>
          </a:xfrm>
          <a:prstGeom prst="rect">
            <a:avLst/>
          </a:prstGeom>
          <a:noFill/>
        </p:spPr>
        <p:txBody>
          <a:bodyPr wrap="square" rtlCol="0">
            <a:spAutoFit/>
          </a:bodyPr>
          <a:lstStyle/>
          <a:p>
            <a:r>
              <a:rPr lang="en-US" sz="1400" dirty="0">
                <a:solidFill>
                  <a:schemeClr val="tx2"/>
                </a:solidFill>
                <a:latin typeface="Arial" panose="020B0604020202020204" pitchFamily="34" charset="0"/>
                <a:ea typeface="Verdana" panose="020B0604030504040204" pitchFamily="34" charset="0"/>
                <a:cs typeface="Arial" panose="020B0604020202020204" pitchFamily="34" charset="0"/>
              </a:rPr>
              <a:t>We are the service provider for the insurance consumers enrolled in with their bank, credit union, or affinity partner.</a:t>
            </a:r>
          </a:p>
          <a:p>
            <a:endParaRPr lang="en-US" sz="1400"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lvl="1"/>
            <a:r>
              <a:rPr lang="en-US" sz="1400" dirty="0">
                <a:solidFill>
                  <a:schemeClr val="tx2"/>
                </a:solidFill>
                <a:latin typeface="Arial" panose="020B0604020202020204" pitchFamily="34" charset="0"/>
                <a:ea typeface="Verdana" panose="020B0604030504040204" pitchFamily="34" charset="0"/>
                <a:cs typeface="Arial" panose="020B0604020202020204" pitchFamily="34" charset="0"/>
              </a:rPr>
              <a:t>Marketing – We offer a wide array of supplemental insurance plans from leading insurance carriers </a:t>
            </a:r>
          </a:p>
          <a:p>
            <a:pPr lvl="1"/>
            <a:endParaRPr lang="en-US" sz="1400"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lvl="1"/>
            <a:endParaRPr lang="en-US" sz="1400"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lvl="1"/>
            <a:r>
              <a:rPr lang="en-US" sz="1400" dirty="0">
                <a:solidFill>
                  <a:schemeClr val="tx2"/>
                </a:solidFill>
                <a:latin typeface="Arial" panose="020B0604020202020204" pitchFamily="34" charset="0"/>
                <a:ea typeface="Verdana" panose="020B0604030504040204" pitchFamily="34" charset="0"/>
                <a:cs typeface="Arial" panose="020B0604020202020204" pitchFamily="34" charset="0"/>
              </a:rPr>
              <a:t>Billing – We facilitate the billing of customer premiums</a:t>
            </a:r>
          </a:p>
          <a:p>
            <a:pPr lvl="1"/>
            <a:endParaRPr lang="en-US" sz="1400" strike="sngStrike"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lvl="1"/>
            <a:endParaRPr lang="en-US" sz="1400"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lvl="1"/>
            <a:r>
              <a:rPr lang="en-US" sz="1400" dirty="0">
                <a:solidFill>
                  <a:schemeClr val="tx2"/>
                </a:solidFill>
                <a:latin typeface="Arial" panose="020B0604020202020204" pitchFamily="34" charset="0"/>
                <a:ea typeface="Verdana" panose="020B0604030504040204" pitchFamily="34" charset="0"/>
                <a:cs typeface="Arial" panose="020B0604020202020204" pitchFamily="34" charset="0"/>
              </a:rPr>
              <a:t>Claims Assistance – We help with the claims process</a:t>
            </a:r>
          </a:p>
          <a:p>
            <a:pPr lvl="1"/>
            <a:endParaRPr lang="en-US" sz="1400"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lvl="1"/>
            <a:endParaRPr lang="en-US" sz="1400" dirty="0">
              <a:solidFill>
                <a:schemeClr val="tx2"/>
              </a:solidFill>
              <a:latin typeface="Arial" panose="020B0604020202020204" pitchFamily="34" charset="0"/>
              <a:ea typeface="Verdana" panose="020B0604030504040204" pitchFamily="34" charset="0"/>
              <a:cs typeface="Arial" panose="020B0604020202020204" pitchFamily="34" charset="0"/>
            </a:endParaRPr>
          </a:p>
          <a:p>
            <a:pPr lvl="1"/>
            <a:r>
              <a:rPr lang="en-US" sz="1400" dirty="0">
                <a:solidFill>
                  <a:schemeClr val="tx2"/>
                </a:solidFill>
                <a:latin typeface="Arial" panose="020B0604020202020204" pitchFamily="34" charset="0"/>
                <a:ea typeface="Verdana" panose="020B0604030504040204" pitchFamily="34" charset="0"/>
                <a:cs typeface="Arial" panose="020B0604020202020204" pitchFamily="34" charset="0"/>
              </a:rPr>
              <a:t>Customer Service – We work diligently to deliver a positive experience by following our three core values:</a:t>
            </a:r>
          </a:p>
          <a:p>
            <a:pPr>
              <a:lnSpc>
                <a:spcPct val="200000"/>
              </a:lnSpc>
            </a:pPr>
            <a:endParaRPr lang="en-US" sz="1400" dirty="0">
              <a:solidFill>
                <a:schemeClr val="tx2"/>
              </a:solidFill>
              <a:latin typeface="Arial" panose="020B0604020202020204" pitchFamily="34" charset="0"/>
              <a:ea typeface="Verdana" panose="020B0604030504040204" pitchFamily="34" charset="0"/>
              <a:cs typeface="Arial" panose="020B0604020202020204" pitchFamily="34" charset="0"/>
            </a:endParaRPr>
          </a:p>
        </p:txBody>
      </p:sp>
      <p:pic>
        <p:nvPicPr>
          <p:cNvPr id="6" name="Picture 5" descr="A picture containing text, symbol, sketch, font&#10;&#10;Description automatically generated">
            <a:extLst>
              <a:ext uri="{FF2B5EF4-FFF2-40B4-BE49-F238E27FC236}">
                <a16:creationId xmlns:a16="http://schemas.microsoft.com/office/drawing/2014/main" id="{B9191DBF-B094-846C-E599-438434148126}"/>
              </a:ext>
            </a:extLst>
          </p:cNvPr>
          <p:cNvPicPr>
            <a:picLocks noChangeAspect="1"/>
          </p:cNvPicPr>
          <p:nvPr/>
        </p:nvPicPr>
        <p:blipFill>
          <a:blip r:embed="rId3"/>
          <a:stretch>
            <a:fillRect/>
          </a:stretch>
        </p:blipFill>
        <p:spPr>
          <a:xfrm>
            <a:off x="737861" y="1877889"/>
            <a:ext cx="638175" cy="514350"/>
          </a:xfrm>
          <a:prstGeom prst="rect">
            <a:avLst/>
          </a:prstGeom>
        </p:spPr>
      </p:pic>
      <p:pic>
        <p:nvPicPr>
          <p:cNvPr id="7" name="Picture 6">
            <a:extLst>
              <a:ext uri="{FF2B5EF4-FFF2-40B4-BE49-F238E27FC236}">
                <a16:creationId xmlns:a16="http://schemas.microsoft.com/office/drawing/2014/main" id="{5B7AC1DF-8A46-2ADF-DA3A-F9CA6667E50D}"/>
              </a:ext>
            </a:extLst>
          </p:cNvPr>
          <p:cNvPicPr>
            <a:picLocks noChangeAspect="1"/>
          </p:cNvPicPr>
          <p:nvPr/>
        </p:nvPicPr>
        <p:blipFill>
          <a:blip r:embed="rId4"/>
          <a:stretch>
            <a:fillRect/>
          </a:stretch>
        </p:blipFill>
        <p:spPr>
          <a:xfrm>
            <a:off x="915087" y="2573800"/>
            <a:ext cx="371475" cy="514350"/>
          </a:xfrm>
          <a:prstGeom prst="rect">
            <a:avLst/>
          </a:prstGeom>
        </p:spPr>
      </p:pic>
      <p:pic>
        <p:nvPicPr>
          <p:cNvPr id="8" name="Picture 7" descr="A red check mark on a shield&#10;&#10;Description automatically generated with low confidence">
            <a:extLst>
              <a:ext uri="{FF2B5EF4-FFF2-40B4-BE49-F238E27FC236}">
                <a16:creationId xmlns:a16="http://schemas.microsoft.com/office/drawing/2014/main" id="{0C528D41-C9E9-B8D6-96E3-88C7CA8AF87F}"/>
              </a:ext>
            </a:extLst>
          </p:cNvPr>
          <p:cNvPicPr>
            <a:picLocks noChangeAspect="1"/>
          </p:cNvPicPr>
          <p:nvPr/>
        </p:nvPicPr>
        <p:blipFill>
          <a:blip r:embed="rId5"/>
          <a:stretch>
            <a:fillRect/>
          </a:stretch>
        </p:blipFill>
        <p:spPr>
          <a:xfrm>
            <a:off x="781738" y="3888166"/>
            <a:ext cx="638175" cy="685800"/>
          </a:xfrm>
          <a:prstGeom prst="rect">
            <a:avLst/>
          </a:prstGeom>
        </p:spPr>
      </p:pic>
      <p:pic>
        <p:nvPicPr>
          <p:cNvPr id="9" name="Picture 8">
            <a:extLst>
              <a:ext uri="{FF2B5EF4-FFF2-40B4-BE49-F238E27FC236}">
                <a16:creationId xmlns:a16="http://schemas.microsoft.com/office/drawing/2014/main" id="{8A414337-DCF8-8B4C-71BA-41CB2D995EBB}"/>
              </a:ext>
            </a:extLst>
          </p:cNvPr>
          <p:cNvPicPr>
            <a:picLocks noChangeAspect="1"/>
          </p:cNvPicPr>
          <p:nvPr/>
        </p:nvPicPr>
        <p:blipFill rotWithShape="1">
          <a:blip r:embed="rId6"/>
          <a:srcRect r="-1493"/>
          <a:stretch/>
        </p:blipFill>
        <p:spPr>
          <a:xfrm>
            <a:off x="762990" y="3294829"/>
            <a:ext cx="647700" cy="457200"/>
          </a:xfrm>
          <a:prstGeom prst="rect">
            <a:avLst/>
          </a:prstGeom>
        </p:spPr>
      </p:pic>
      <p:grpSp>
        <p:nvGrpSpPr>
          <p:cNvPr id="10" name="Group 9">
            <a:extLst>
              <a:ext uri="{FF2B5EF4-FFF2-40B4-BE49-F238E27FC236}">
                <a16:creationId xmlns:a16="http://schemas.microsoft.com/office/drawing/2014/main" id="{A949F03A-83C1-9509-87F9-C2B7AD7B44C0}"/>
              </a:ext>
            </a:extLst>
          </p:cNvPr>
          <p:cNvGrpSpPr/>
          <p:nvPr/>
        </p:nvGrpSpPr>
        <p:grpSpPr>
          <a:xfrm>
            <a:off x="1651302" y="4647698"/>
            <a:ext cx="6361026" cy="1569660"/>
            <a:chOff x="2103964" y="4541597"/>
            <a:chExt cx="6361026" cy="1569660"/>
          </a:xfrm>
        </p:grpSpPr>
        <p:pic>
          <p:nvPicPr>
            <p:cNvPr id="11" name="Picture 10" descr="one">
              <a:extLst>
                <a:ext uri="{FF2B5EF4-FFF2-40B4-BE49-F238E27FC236}">
                  <a16:creationId xmlns:a16="http://schemas.microsoft.com/office/drawing/2014/main" id="{25AFFF00-4E3B-D4C4-C341-3A082A9ECF9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11450" y="4632712"/>
              <a:ext cx="199506" cy="182880"/>
            </a:xfrm>
            <a:prstGeom prst="rect">
              <a:avLst/>
            </a:prstGeom>
            <a:noFill/>
            <a:ln>
              <a:noFill/>
            </a:ln>
          </p:spPr>
        </p:pic>
        <p:sp>
          <p:nvSpPr>
            <p:cNvPr id="12" name="TextBox 11">
              <a:extLst>
                <a:ext uri="{FF2B5EF4-FFF2-40B4-BE49-F238E27FC236}">
                  <a16:creationId xmlns:a16="http://schemas.microsoft.com/office/drawing/2014/main" id="{E90505F1-87A1-4735-7C44-7AC43D165677}"/>
                </a:ext>
              </a:extLst>
            </p:cNvPr>
            <p:cNvSpPr txBox="1"/>
            <p:nvPr/>
          </p:nvSpPr>
          <p:spPr>
            <a:xfrm>
              <a:off x="2295988" y="4541597"/>
              <a:ext cx="6169002" cy="1569660"/>
            </a:xfrm>
            <a:prstGeom prst="rect">
              <a:avLst/>
            </a:prstGeom>
            <a:noFill/>
          </p:spPr>
          <p:txBody>
            <a:bodyPr wrap="square" rtlCol="0">
              <a:spAutoFit/>
            </a:bodyPr>
            <a:lstStyle/>
            <a:p>
              <a:r>
                <a:rPr lang="en-US" sz="1200" dirty="0">
                  <a:solidFill>
                    <a:schemeClr val="tx2"/>
                  </a:solidFill>
                  <a:latin typeface="Arial" panose="020B0604020202020204" pitchFamily="34" charset="0"/>
                  <a:cs typeface="Arial" panose="020B0604020202020204" pitchFamily="34" charset="0"/>
                </a:rPr>
                <a:t>We are committed to treating you with respect, listening to your needs, and always doing what’s best for you and your family.</a:t>
              </a:r>
            </a:p>
            <a:p>
              <a:endParaRPr lang="en-US" sz="1200" dirty="0">
                <a:solidFill>
                  <a:schemeClr val="tx2"/>
                </a:solidFill>
                <a:latin typeface="Arial" panose="020B0604020202020204" pitchFamily="34" charset="0"/>
                <a:cs typeface="Arial" panose="020B0604020202020204" pitchFamily="34" charset="0"/>
              </a:endParaRPr>
            </a:p>
            <a:p>
              <a:r>
                <a:rPr lang="en-US" sz="1200" dirty="0">
                  <a:solidFill>
                    <a:schemeClr val="tx2"/>
                  </a:solidFill>
                  <a:latin typeface="Arial" panose="020B0604020202020204" pitchFamily="34" charset="0"/>
                  <a:cs typeface="Arial" panose="020B0604020202020204" pitchFamily="34" charset="0"/>
                </a:rPr>
                <a:t>Our goal is to provide clear, helpful and straightforward information about our products and services, empowering you to make informed decisions.</a:t>
              </a:r>
            </a:p>
            <a:p>
              <a:endParaRPr lang="en-US" sz="1200" dirty="0">
                <a:solidFill>
                  <a:schemeClr val="tx2"/>
                </a:solidFill>
                <a:latin typeface="Arial" panose="020B0604020202020204" pitchFamily="34" charset="0"/>
                <a:cs typeface="Arial" panose="020B0604020202020204" pitchFamily="34" charset="0"/>
              </a:endParaRPr>
            </a:p>
            <a:p>
              <a:r>
                <a:rPr lang="en-US" sz="1200" dirty="0">
                  <a:solidFill>
                    <a:schemeClr val="tx2"/>
                  </a:solidFill>
                  <a:latin typeface="Arial" panose="020B0604020202020204" pitchFamily="34" charset="0"/>
                  <a:cs typeface="Arial" panose="020B0604020202020204" pitchFamily="34" charset="0"/>
                </a:rPr>
                <a:t>You can count on us to clearly explain what to expect from our service, ensuring you feel confident every step of the way.</a:t>
              </a:r>
            </a:p>
          </p:txBody>
        </p:sp>
        <p:pic>
          <p:nvPicPr>
            <p:cNvPr id="13" name="Picture 12" descr="two">
              <a:extLst>
                <a:ext uri="{FF2B5EF4-FFF2-40B4-BE49-F238E27FC236}">
                  <a16:creationId xmlns:a16="http://schemas.microsoft.com/office/drawing/2014/main" id="{C45B6C99-7E50-BFC3-FDB7-D1CBCA75138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11451" y="5195144"/>
              <a:ext cx="199505" cy="182880"/>
            </a:xfrm>
            <a:prstGeom prst="rect">
              <a:avLst/>
            </a:prstGeom>
            <a:noFill/>
            <a:ln>
              <a:noFill/>
            </a:ln>
          </p:spPr>
        </p:pic>
        <p:pic>
          <p:nvPicPr>
            <p:cNvPr id="14" name="Picture 13" descr="three">
              <a:extLst>
                <a:ext uri="{FF2B5EF4-FFF2-40B4-BE49-F238E27FC236}">
                  <a16:creationId xmlns:a16="http://schemas.microsoft.com/office/drawing/2014/main" id="{B407C43A-05FA-7C91-B951-CD56E8A39008}"/>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03964" y="5726940"/>
              <a:ext cx="199505" cy="182880"/>
            </a:xfrm>
            <a:prstGeom prst="rect">
              <a:avLst/>
            </a:prstGeom>
            <a:noFill/>
            <a:ln>
              <a:noFill/>
            </a:ln>
          </p:spPr>
        </p:pic>
      </p:grpSp>
    </p:spTree>
    <p:extLst>
      <p:ext uri="{BB962C8B-B14F-4D97-AF65-F5344CB8AC3E}">
        <p14:creationId xmlns:p14="http://schemas.microsoft.com/office/powerpoint/2010/main" val="11776249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61A12F-345A-4161-3699-19AA64702C61}"/>
              </a:ext>
            </a:extLst>
          </p:cNvPr>
          <p:cNvPicPr>
            <a:picLocks noChangeAspect="1"/>
          </p:cNvPicPr>
          <p:nvPr/>
        </p:nvPicPr>
        <p:blipFill>
          <a:blip r:embed="rId3"/>
          <a:stretch>
            <a:fillRect/>
          </a:stretch>
        </p:blipFill>
        <p:spPr>
          <a:xfrm>
            <a:off x="1744876" y="0"/>
            <a:ext cx="5654247" cy="6858000"/>
          </a:xfrm>
          <a:prstGeom prst="rect">
            <a:avLst/>
          </a:prstGeom>
        </p:spPr>
      </p:pic>
    </p:spTree>
    <p:extLst>
      <p:ext uri="{BB962C8B-B14F-4D97-AF65-F5344CB8AC3E}">
        <p14:creationId xmlns:p14="http://schemas.microsoft.com/office/powerpoint/2010/main" val="35927395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Marketing Code Knowledge Check</a:t>
            </a:r>
          </a:p>
        </p:txBody>
      </p:sp>
      <p:sp>
        <p:nvSpPr>
          <p:cNvPr id="3" name="TextBox 2"/>
          <p:cNvSpPr txBox="1"/>
          <p:nvPr/>
        </p:nvSpPr>
        <p:spPr>
          <a:xfrm>
            <a:off x="868680" y="1439240"/>
            <a:ext cx="7336522"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Where is the marketing code located on the Activation Form?</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Which letter does the marketing code start with?</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How many characters is the marketing code?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questions would you ask to help the caller find the marketing code?</a:t>
            </a:r>
          </a:p>
          <a:p>
            <a:pPr>
              <a:lnSpc>
                <a:spcPct val="200000"/>
              </a:lnSpc>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722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p:cNvGrpSpPr/>
        <p:nvPr/>
      </p:nvGrpSpPr>
      <p:grpSpPr>
        <a:xfrm>
          <a:off x="0" y="0"/>
          <a:ext cx="0" cy="0"/>
          <a:chOff x="0" y="0"/>
          <a:chExt cx="0" cy="0"/>
        </a:xfrm>
      </p:grpSpPr>
      <p:sp>
        <p:nvSpPr>
          <p:cNvPr id="2" name="TextBox 1"/>
          <p:cNvSpPr txBox="1"/>
          <p:nvPr/>
        </p:nvSpPr>
        <p:spPr>
          <a:xfrm>
            <a:off x="598545" y="2233742"/>
            <a:ext cx="4629794" cy="830997"/>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Knowledge Base</a:t>
            </a:r>
          </a:p>
        </p:txBody>
      </p:sp>
      <p:sp>
        <p:nvSpPr>
          <p:cNvPr id="5" name="Rectangle 4"/>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a:solidFill>
                <a:srgbClr val="EF463B"/>
              </a:solidFill>
              <a:latin typeface="Calibri" panose="020F0502020204030204"/>
            </a:endParaRPr>
          </a:p>
        </p:txBody>
      </p:sp>
      <p:pic>
        <p:nvPicPr>
          <p:cNvPr id="6" name="Picture 5"/>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34847341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How to Navigate the Knowledge Base</a:t>
            </a:r>
          </a:p>
        </p:txBody>
      </p:sp>
      <p:sp>
        <p:nvSpPr>
          <p:cNvPr id="3" name="TextBox 2"/>
          <p:cNvSpPr txBox="1"/>
          <p:nvPr/>
        </p:nvSpPr>
        <p:spPr>
          <a:xfrm>
            <a:off x="868680" y="1439240"/>
            <a:ext cx="7336522" cy="2031325"/>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Let’s review how to navigate the knowledge base</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nSpc>
                <a:spcPct val="200000"/>
              </a:lnSpc>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09940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Using the Knowledge Base</a:t>
            </a:r>
          </a:p>
        </p:txBody>
      </p:sp>
      <p:sp>
        <p:nvSpPr>
          <p:cNvPr id="3" name="TextBox 2"/>
          <p:cNvSpPr txBox="1"/>
          <p:nvPr/>
        </p:nvSpPr>
        <p:spPr>
          <a:xfrm>
            <a:off x="868680" y="1439240"/>
            <a:ext cx="7336522" cy="5192512"/>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Let’s find the following information in the knowledge base: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AD&amp;D Minnesota Life information</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Cancellation rebuttal</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Billing question</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Caller wants to be removed from the mailing list</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What constitutes family coverage for Chubb HAP</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How much will AD&amp;D cost per quarter</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Additional benefits</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a:lnSpc>
                <a:spcPct val="200000"/>
              </a:lnSpc>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661755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p:cNvGrpSpPr/>
        <p:nvPr/>
      </p:nvGrpSpPr>
      <p:grpSpPr>
        <a:xfrm>
          <a:off x="0" y="0"/>
          <a:ext cx="0" cy="0"/>
          <a:chOff x="0" y="0"/>
          <a:chExt cx="0" cy="0"/>
        </a:xfrm>
      </p:grpSpPr>
      <p:sp>
        <p:nvSpPr>
          <p:cNvPr id="2" name="TextBox 1"/>
          <p:cNvSpPr txBox="1"/>
          <p:nvPr/>
        </p:nvSpPr>
        <p:spPr>
          <a:xfrm>
            <a:off x="598545" y="2233742"/>
            <a:ext cx="4108817" cy="830997"/>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UDAAP Policy</a:t>
            </a:r>
          </a:p>
        </p:txBody>
      </p:sp>
      <p:sp>
        <p:nvSpPr>
          <p:cNvPr id="5" name="Rectangle 4"/>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a:solidFill>
                <a:srgbClr val="EF463B"/>
              </a:solidFill>
              <a:latin typeface="Calibri" panose="020F0502020204030204"/>
            </a:endParaRPr>
          </a:p>
        </p:txBody>
      </p:sp>
      <p:pic>
        <p:nvPicPr>
          <p:cNvPr id="6" name="Picture 5"/>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16540866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Unfair, Deceptive or Abusive Acts or Practices Policy</a:t>
            </a:r>
          </a:p>
        </p:txBody>
      </p:sp>
      <p:sp>
        <p:nvSpPr>
          <p:cNvPr id="3" name="TextBox 2"/>
          <p:cNvSpPr txBox="1"/>
          <p:nvPr/>
        </p:nvSpPr>
        <p:spPr>
          <a:xfrm>
            <a:off x="868680" y="1439240"/>
            <a:ext cx="7273834" cy="397031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An act or practice is deemed “unfair” when:</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Likely to cause monetary harm to consumers;</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The injury is not reasonably avoidable by consumers (because, for example, the consumer does not have access to important information); and</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The injury is not outweighed by countervailing benefits to consumers or to competition</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An act or practice is deemed “deceptive” when:</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It misleads the consumer;</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The consumer’s interpretation of the representation, omission, act, or practice is reasonable under the circumstances; and</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The misleading representation, omission, act, or practice is material</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204840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Unfair, Deceptive or Abusive Acts or Practices Policy</a:t>
            </a:r>
          </a:p>
        </p:txBody>
      </p:sp>
      <p:sp>
        <p:nvSpPr>
          <p:cNvPr id="3" name="TextBox 2"/>
          <p:cNvSpPr txBox="1"/>
          <p:nvPr/>
        </p:nvSpPr>
        <p:spPr>
          <a:xfrm>
            <a:off x="868680" y="1439240"/>
            <a:ext cx="7273834" cy="4832092"/>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An act or practice generally is deemed “abusive” if it:</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Materially interferes with the ability of a consumer to understand a term or condition of a consumer financial product or service; or</a:t>
            </a: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Takes unreasonable advantage of:</a:t>
            </a:r>
          </a:p>
          <a:p>
            <a:pPr marL="1200150" lvl="2" indent="-285750">
              <a:buFont typeface="Wingdings" panose="05000000000000000000" pitchFamily="2" charset="2"/>
              <a:buChar char="ü"/>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 lack of understanding on the part of the consumer of the material risks, costs, or conditions of the product or service;</a:t>
            </a:r>
          </a:p>
          <a:p>
            <a:pPr marL="1200150" lvl="2" indent="-285750">
              <a:buFont typeface="Wingdings" panose="05000000000000000000" pitchFamily="2" charset="2"/>
              <a:buChar char="ü"/>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The inability of the consumer to protect his or her interests in selecting or using a consumer financial product or service; or</a:t>
            </a:r>
          </a:p>
          <a:p>
            <a:pPr marL="1200150" lvl="2" indent="-285750">
              <a:buFont typeface="Wingdings" panose="05000000000000000000" pitchFamily="2" charset="2"/>
              <a:buChar char="ü"/>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The reasonable reliance by the consumer on a covered person to act in the interests of the consumer</a:t>
            </a:r>
          </a:p>
          <a:p>
            <a:pPr marL="1200150" lvl="2"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The contact center will conduct regular training and perform regular monitoring of contact center calls to prevent any unfair, deceptive, or abusive acts or practices</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When a consumer chooses to retain a product, the call center representatives will clearly and conspicuously reaffirm the consumer’s decision to remain enrolled in the product</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80672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p:cNvGrpSpPr/>
        <p:nvPr/>
      </p:nvGrpSpPr>
      <p:grpSpPr>
        <a:xfrm>
          <a:off x="0" y="0"/>
          <a:ext cx="0" cy="0"/>
          <a:chOff x="0" y="0"/>
          <a:chExt cx="0" cy="0"/>
        </a:xfrm>
      </p:grpSpPr>
      <p:sp>
        <p:nvSpPr>
          <p:cNvPr id="2" name="TextBox 1"/>
          <p:cNvSpPr txBox="1"/>
          <p:nvPr/>
        </p:nvSpPr>
        <p:spPr>
          <a:xfrm>
            <a:off x="598545" y="2233742"/>
            <a:ext cx="5288627" cy="830997"/>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Elder Abuse Policy</a:t>
            </a:r>
          </a:p>
        </p:txBody>
      </p:sp>
      <p:sp>
        <p:nvSpPr>
          <p:cNvPr id="5" name="Rectangle 4"/>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a:solidFill>
                <a:srgbClr val="EF463B"/>
              </a:solidFill>
              <a:latin typeface="Calibri" panose="020F0502020204030204"/>
            </a:endParaRPr>
          </a:p>
        </p:txBody>
      </p:sp>
      <p:pic>
        <p:nvPicPr>
          <p:cNvPr id="6" name="Picture 5"/>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29165673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Elder Abuse Policy</a:t>
            </a:r>
          </a:p>
        </p:txBody>
      </p:sp>
      <p:sp>
        <p:nvSpPr>
          <p:cNvPr id="3" name="TextBox 2"/>
          <p:cNvSpPr txBox="1"/>
          <p:nvPr/>
        </p:nvSpPr>
        <p:spPr>
          <a:xfrm>
            <a:off x="868680" y="1439240"/>
            <a:ext cx="7273834" cy="4616648"/>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Verbal / Physical Abuse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Any contact center employee who hears verbal threats or hears physical abuse must immediately contact a team lead who will contact the police or fire department in the city / town for the insured on the address on file for the insured</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Notification of any abuse incident shall immediately be reported to the Franklin Madison’s compliance manager or legal department</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Other Abuse</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Any contact center employee who suspects other abuse of an elder or other individual which is not verbal or physical must immediately report the suspected abuse to a team lead who will document the call and contact Franklin Madison’s legal department</a:t>
            </a:r>
          </a:p>
          <a:p>
            <a:pPr marL="1200150" lvl="2"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Examples include financial exploitation or multiple attempts where an unauthorized person is trying to obtain information</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796029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20040"/>
            <a:ext cx="1601721" cy="523220"/>
          </a:xfrm>
          <a:prstGeom prst="rect">
            <a:avLst/>
          </a:prstGeom>
          <a:noFill/>
        </p:spPr>
        <p:txBody>
          <a:bodyPr wrap="none" rtlCol="0" anchor="ctr" anchorCtr="0">
            <a:spAutoFit/>
          </a:bodyPr>
          <a:lstStyle/>
          <a:p>
            <a:r>
              <a:rPr lang="en-US" sz="2800" dirty="0">
                <a:solidFill>
                  <a:schemeClr val="accent1"/>
                </a:solidFill>
                <a:latin typeface="Georgia" charset="0"/>
                <a:ea typeface="Georgia" charset="0"/>
                <a:cs typeface="Georgia" charset="0"/>
              </a:rPr>
              <a:t>Products</a:t>
            </a:r>
          </a:p>
        </p:txBody>
      </p:sp>
      <p:sp>
        <p:nvSpPr>
          <p:cNvPr id="4" name="TextBox 3"/>
          <p:cNvSpPr txBox="1"/>
          <p:nvPr/>
        </p:nvSpPr>
        <p:spPr>
          <a:xfrm>
            <a:off x="868680" y="1288928"/>
            <a:ext cx="7336218" cy="2176301"/>
          </a:xfrm>
          <a:prstGeom prst="rect">
            <a:avLst/>
          </a:prstGeom>
          <a:noFill/>
        </p:spPr>
        <p:txBody>
          <a:bodyPr wrap="square" lIns="91440" rIns="91440" rtlCol="0">
            <a:spAutoFit/>
          </a:bodyPr>
          <a:lstStyle/>
          <a:p>
            <a:pPr marL="285750" indent="-285750">
              <a:lnSpc>
                <a:spcPct val="200000"/>
              </a:lnSpc>
              <a:spcBef>
                <a:spcPts val="1800"/>
              </a:spcBef>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Accidental Death &amp; Dismemberment (AD&amp;D)</a:t>
            </a:r>
          </a:p>
          <a:p>
            <a:pPr marL="285750" indent="-285750">
              <a:lnSpc>
                <a:spcPct val="200000"/>
              </a:lnSpc>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Hospital Accident Protection (HAP)</a:t>
            </a:r>
          </a:p>
          <a:p>
            <a:pPr marL="285750" indent="-285750">
              <a:lnSpc>
                <a:spcPct val="200000"/>
              </a:lnSpc>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Recuperative Care </a:t>
            </a:r>
          </a:p>
          <a:p>
            <a:pPr marL="285750" indent="-285750">
              <a:lnSpc>
                <a:spcPct val="200000"/>
              </a:lnSpc>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Injury Care Accident Insurance</a:t>
            </a:r>
          </a:p>
          <a:p>
            <a:pPr marL="285750" indent="-285750">
              <a:lnSpc>
                <a:spcPct val="200000"/>
              </a:lnSpc>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Critical Illness</a:t>
            </a:r>
          </a:p>
        </p:txBody>
      </p:sp>
    </p:spTree>
    <p:extLst>
      <p:ext uri="{BB962C8B-B14F-4D97-AF65-F5344CB8AC3E}">
        <p14:creationId xmlns:p14="http://schemas.microsoft.com/office/powerpoint/2010/main" val="2907639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320040"/>
            <a:ext cx="4668266" cy="523220"/>
          </a:xfrm>
          <a:prstGeom prst="rect">
            <a:avLst/>
          </a:prstGeom>
          <a:noFill/>
        </p:spPr>
        <p:txBody>
          <a:bodyPr wrap="none" rtlCol="0" anchor="ctr" anchorCtr="0">
            <a:spAutoFit/>
          </a:bodyPr>
          <a:lstStyle/>
          <a:p>
            <a:r>
              <a:rPr lang="en-US" sz="2800" dirty="0">
                <a:solidFill>
                  <a:schemeClr val="accent1"/>
                </a:solidFill>
                <a:latin typeface="Georgia" charset="0"/>
                <a:ea typeface="Georgia" charset="0"/>
                <a:cs typeface="Georgia" charset="0"/>
              </a:rPr>
              <a:t>Building Momentum to Last</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626" r="16064"/>
          <a:stretch/>
        </p:blipFill>
        <p:spPr>
          <a:xfrm>
            <a:off x="1736726" y="1008102"/>
            <a:ext cx="5605145" cy="5422598"/>
          </a:xfrm>
          <a:prstGeom prst="rect">
            <a:avLst/>
          </a:prstGeom>
        </p:spPr>
      </p:pic>
    </p:spTree>
    <p:extLst>
      <p:ext uri="{BB962C8B-B14F-4D97-AF65-F5344CB8AC3E}">
        <p14:creationId xmlns:p14="http://schemas.microsoft.com/office/powerpoint/2010/main" val="1390074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E0048"/>
        </a:solidFill>
        <a:effectLst/>
      </p:bgPr>
    </p:bg>
    <p:spTree>
      <p:nvGrpSpPr>
        <p:cNvPr id="1" name=""/>
        <p:cNvGrpSpPr/>
        <p:nvPr/>
      </p:nvGrpSpPr>
      <p:grpSpPr>
        <a:xfrm>
          <a:off x="0" y="0"/>
          <a:ext cx="0" cy="0"/>
          <a:chOff x="0" y="0"/>
          <a:chExt cx="0" cy="0"/>
        </a:xfrm>
      </p:grpSpPr>
      <p:sp>
        <p:nvSpPr>
          <p:cNvPr id="2" name="TextBox 1"/>
          <p:cNvSpPr txBox="1"/>
          <p:nvPr/>
        </p:nvSpPr>
        <p:spPr>
          <a:xfrm>
            <a:off x="598545" y="1558330"/>
            <a:ext cx="3081293" cy="1446550"/>
          </a:xfrm>
          <a:prstGeom prst="rect">
            <a:avLst/>
          </a:prstGeom>
          <a:noFill/>
        </p:spPr>
        <p:txBody>
          <a:bodyPr wrap="none" rtlCol="0" anchor="t" anchorCtr="0">
            <a:spAutoFit/>
          </a:bodyPr>
          <a:lstStyle/>
          <a:p>
            <a:r>
              <a:rPr lang="en-US" sz="4800" dirty="0">
                <a:solidFill>
                  <a:schemeClr val="bg1"/>
                </a:solidFill>
                <a:latin typeface="Georgia" charset="0"/>
                <a:ea typeface="Georgia" charset="0"/>
                <a:cs typeface="Georgia" charset="0"/>
              </a:rPr>
              <a:t>Product</a:t>
            </a:r>
          </a:p>
          <a:p>
            <a:r>
              <a:rPr lang="en-US" sz="4000" dirty="0">
                <a:solidFill>
                  <a:schemeClr val="bg1"/>
                </a:solidFill>
                <a:latin typeface="Georgia" charset="0"/>
                <a:ea typeface="Georgia" charset="0"/>
                <a:cs typeface="Georgia" charset="0"/>
              </a:rPr>
              <a:t>Introduction</a:t>
            </a:r>
          </a:p>
        </p:txBody>
      </p:sp>
      <p:sp>
        <p:nvSpPr>
          <p:cNvPr id="5" name="Rectangle 4"/>
          <p:cNvSpPr/>
          <p:nvPr/>
        </p:nvSpPr>
        <p:spPr>
          <a:xfrm>
            <a:off x="722057" y="3134892"/>
            <a:ext cx="1119963" cy="152400"/>
          </a:xfrm>
          <a:prstGeom prst="rect">
            <a:avLst/>
          </a:prstGeom>
          <a:solidFill>
            <a:srgbClr val="EF463B"/>
          </a:solidFill>
          <a:ln w="12700" cap="flat" cmpd="sng" algn="ctr">
            <a:noFill/>
            <a:prstDash val="solid"/>
            <a:miter lim="800000"/>
          </a:ln>
          <a:effectLst/>
        </p:spPr>
        <p:txBody>
          <a:bodyPr rtlCol="0" anchor="ctr"/>
          <a:lstStyle/>
          <a:p>
            <a:pPr algn="ctr" defTabSz="914354">
              <a:defRPr/>
            </a:pPr>
            <a:endParaRPr lang="en-US" kern="0" dirty="0">
              <a:solidFill>
                <a:srgbClr val="EF463B"/>
              </a:solidFill>
              <a:latin typeface="Calibri" panose="020F0502020204030204"/>
            </a:endParaRPr>
          </a:p>
        </p:txBody>
      </p:sp>
      <p:pic>
        <p:nvPicPr>
          <p:cNvPr id="6" name="Picture 5"/>
          <p:cNvPicPr>
            <a:picLocks noChangeAspect="1"/>
          </p:cNvPicPr>
          <p:nvPr/>
        </p:nvPicPr>
        <p:blipFill>
          <a:blip r:embed="rId3"/>
          <a:stretch>
            <a:fillRect/>
          </a:stretch>
        </p:blipFill>
        <p:spPr>
          <a:xfrm>
            <a:off x="8162959" y="5943955"/>
            <a:ext cx="751160" cy="751160"/>
          </a:xfrm>
          <a:prstGeom prst="rect">
            <a:avLst/>
          </a:prstGeom>
        </p:spPr>
      </p:pic>
    </p:spTree>
    <p:extLst>
      <p:ext uri="{BB962C8B-B14F-4D97-AF65-F5344CB8AC3E}">
        <p14:creationId xmlns:p14="http://schemas.microsoft.com/office/powerpoint/2010/main" val="3007239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20040"/>
            <a:ext cx="9406922" cy="523220"/>
          </a:xfrm>
          <a:prstGeom prst="rect">
            <a:avLst/>
          </a:prstGeom>
          <a:noFill/>
        </p:spPr>
        <p:txBody>
          <a:bodyPr wrap="square" rtlCol="0" anchor="ctr" anchorCtr="0">
            <a:spAutoFit/>
          </a:bodyPr>
          <a:lstStyle/>
          <a:p>
            <a:r>
              <a:rPr lang="en-US" sz="2700" dirty="0">
                <a:solidFill>
                  <a:schemeClr val="accent1"/>
                </a:solidFill>
                <a:latin typeface="Georgia" charset="0"/>
                <a:ea typeface="Georgia" charset="0"/>
                <a:cs typeface="Georgia" charset="0"/>
              </a:rPr>
              <a:t>Terms to Know</a:t>
            </a:r>
          </a:p>
        </p:txBody>
      </p:sp>
      <p:sp>
        <p:nvSpPr>
          <p:cNvPr id="3" name="TextBox 2"/>
          <p:cNvSpPr txBox="1"/>
          <p:nvPr/>
        </p:nvSpPr>
        <p:spPr>
          <a:xfrm>
            <a:off x="868680" y="1439240"/>
            <a:ext cx="7336522" cy="3323987"/>
          </a:xfrm>
          <a:prstGeom prst="rect">
            <a:avLst/>
          </a:prstGeom>
          <a:noFill/>
        </p:spPr>
        <p:txBody>
          <a:bodyPr wrap="square" rtlCol="0">
            <a:spAutoFit/>
          </a:bodyPr>
          <a:lstStyle/>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Premiums – money customer pays for the insurance policy</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Benefits – money the carrier pays to the beneficiary of the customer policy after a valid claim has been filed</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Beneficiary – recipient of the insurance benefit</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Policy – contract between the insurer (carrier) and insured (customer)</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Activation Forms / Creative – marketing piece customer receives via mail and / or email; advertises the product</a:t>
            </a:r>
          </a:p>
          <a:p>
            <a:pPr marL="285750"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rPr>
              <a:t>Fulfillment / Certificate of Insurance – copy of insurance policy and proof of enrollment customer receives after they enroll</a:t>
            </a:r>
          </a:p>
          <a:p>
            <a:pPr marL="742950" lvl="1" indent="-285750">
              <a:buFont typeface="Arial" panose="020B0604020202020204" pitchFamily="34" charset="0"/>
              <a:buChar char="•"/>
            </a:pP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291421407"/>
      </p:ext>
    </p:extLst>
  </p:cSld>
  <p:clrMapOvr>
    <a:masterClrMapping/>
  </p:clrMapOvr>
</p:sld>
</file>

<file path=ppt/theme/theme1.xml><?xml version="1.0" encoding="utf-8"?>
<a:theme xmlns:a="http://schemas.openxmlformats.org/drawingml/2006/main" name="Content">
  <a:themeElements>
    <a:clrScheme name="Custom 1">
      <a:dk1>
        <a:srgbClr val="000000"/>
      </a:dk1>
      <a:lt1>
        <a:srgbClr val="FFFFFF"/>
      </a:lt1>
      <a:dk2>
        <a:srgbClr val="41463F"/>
      </a:dk2>
      <a:lt2>
        <a:srgbClr val="B2B5B6"/>
      </a:lt2>
      <a:accent1>
        <a:srgbClr val="0E0048"/>
      </a:accent1>
      <a:accent2>
        <a:srgbClr val="EF463B"/>
      </a:accent2>
      <a:accent3>
        <a:srgbClr val="B2B5B6"/>
      </a:accent3>
      <a:accent4>
        <a:srgbClr val="41463F"/>
      </a:accent4>
      <a:accent5>
        <a:srgbClr val="FFFFFF"/>
      </a:accent5>
      <a:accent6>
        <a:srgbClr val="FFFFFF"/>
      </a:accent6>
      <a:hlink>
        <a:srgbClr val="0E0048"/>
      </a:hlink>
      <a:folHlink>
        <a:srgbClr val="B2B5B6"/>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anklinMadisonPPT Template 101818" id="{20D6DE3B-4AA1-5248-9BB5-B557FB5D3C87}" vid="{7BCB392C-BF7C-9B42-A34E-EB06CC234F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6497722a-d949-4d7b-b599-452e29b9acd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48F0CEE804987458690CE67B17D7D9F" ma:contentTypeVersion="15" ma:contentTypeDescription="Create a new document." ma:contentTypeScope="" ma:versionID="e0e6e6b74b34b94d5c3d9115923e4d68">
  <xsd:schema xmlns:xsd="http://www.w3.org/2001/XMLSchema" xmlns:xs="http://www.w3.org/2001/XMLSchema" xmlns:p="http://schemas.microsoft.com/office/2006/metadata/properties" xmlns:ns3="8a1b1bfd-3edf-4a71-b584-08739bbfbcee" xmlns:ns4="6497722a-d949-4d7b-b599-452e29b9acd8" targetNamespace="http://schemas.microsoft.com/office/2006/metadata/properties" ma:root="true" ma:fieldsID="f0cfb65d9a2fe09accce9bdde3b736e6" ns3:_="" ns4:_="">
    <xsd:import namespace="8a1b1bfd-3edf-4a71-b584-08739bbfbcee"/>
    <xsd:import namespace="6497722a-d949-4d7b-b599-452e29b9acd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LengthInSecond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b1bfd-3edf-4a71-b584-08739bbfbce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97722a-d949-4d7b-b599-452e29b9acd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_activity" ma:index="18" nillable="true" ma:displayName="_activity" ma:hidden="true" ma:internalName="_activity">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FFB25C-7443-4E6B-9E7F-5340531E8E18}">
  <ds:schemaRefs>
    <ds:schemaRef ds:uri="http://schemas.microsoft.com/sharepoint/v3/contenttype/forms"/>
  </ds:schemaRefs>
</ds:datastoreItem>
</file>

<file path=customXml/itemProps2.xml><?xml version="1.0" encoding="utf-8"?>
<ds:datastoreItem xmlns:ds="http://schemas.openxmlformats.org/officeDocument/2006/customXml" ds:itemID="{694FF669-1A31-48E4-B9DA-229015652CF5}">
  <ds:schemaRefs>
    <ds:schemaRef ds:uri="http://schemas.microsoft.com/office/2006/metadata/properties"/>
    <ds:schemaRef ds:uri="http://schemas.microsoft.com/office/2006/documentManagement/types"/>
    <ds:schemaRef ds:uri="http://purl.org/dc/dcmitype/"/>
    <ds:schemaRef ds:uri="http://www.w3.org/XML/1998/namespace"/>
    <ds:schemaRef ds:uri="8a1b1bfd-3edf-4a71-b584-08739bbfbcee"/>
    <ds:schemaRef ds:uri="http://schemas.microsoft.com/office/infopath/2007/PartnerControls"/>
    <ds:schemaRef ds:uri="6497722a-d949-4d7b-b599-452e29b9acd8"/>
    <ds:schemaRef ds:uri="http://purl.org/dc/elements/1.1/"/>
    <ds:schemaRef ds:uri="http://schemas.openxmlformats.org/package/2006/metadata/core-properties"/>
    <ds:schemaRef ds:uri="http://purl.org/dc/terms/"/>
  </ds:schemaRefs>
</ds:datastoreItem>
</file>

<file path=customXml/itemProps3.xml><?xml version="1.0" encoding="utf-8"?>
<ds:datastoreItem xmlns:ds="http://schemas.openxmlformats.org/officeDocument/2006/customXml" ds:itemID="{0BA86506-E7E8-4EB6-BB16-3196BF40AF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1b1bfd-3edf-4a71-b584-08739bbfbcee"/>
    <ds:schemaRef ds:uri="6497722a-d949-4d7b-b599-452e29b9ac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FranklinMadisonPPT Template 101818</Template>
  <TotalTime>48699</TotalTime>
  <Words>4555</Words>
  <Application>Microsoft Office PowerPoint</Application>
  <PresentationFormat>On-screen Show (4:3)</PresentationFormat>
  <Paragraphs>585</Paragraphs>
  <Slides>59</Slides>
  <Notes>59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Arial</vt:lpstr>
      <vt:lpstr>Calibri</vt:lpstr>
      <vt:lpstr>Georgia</vt:lpstr>
      <vt:lpstr>Source Sans Pro</vt:lpstr>
      <vt:lpstr>Verdana</vt:lpstr>
      <vt:lpstr>Wingdings</vt:lpstr>
      <vt:lpstr>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AffinionDS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Katherine</dc:creator>
  <cp:lastModifiedBy>Tish Cullen</cp:lastModifiedBy>
  <cp:revision>405</cp:revision>
  <cp:lastPrinted>2019-09-27T17:15:05Z</cp:lastPrinted>
  <dcterms:created xsi:type="dcterms:W3CDTF">2018-10-22T15:13:43Z</dcterms:created>
  <dcterms:modified xsi:type="dcterms:W3CDTF">2025-12-05T18:10:40Z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0x010100548F0CEE804987458690CE67B17D7D9F</vt:lpwstr>
  </property>
</Properties>
</file>